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3" r:id="rId3"/>
    <p:sldId id="262" r:id="rId4"/>
    <p:sldId id="271" r:id="rId5"/>
    <p:sldId id="274" r:id="rId6"/>
    <p:sldId id="258" r:id="rId7"/>
    <p:sldId id="257" r:id="rId8"/>
    <p:sldId id="267" r:id="rId9"/>
    <p:sldId id="268" r:id="rId10"/>
    <p:sldId id="273" r:id="rId11"/>
    <p:sldId id="264" r:id="rId12"/>
    <p:sldId id="275" r:id="rId13"/>
    <p:sldId id="276" r:id="rId14"/>
    <p:sldId id="269" r:id="rId15"/>
    <p:sldId id="270" r:id="rId16"/>
    <p:sldId id="265" r:id="rId17"/>
    <p:sldId id="266" r:id="rId18"/>
    <p:sldId id="272" r:id="rId19"/>
    <p:sldId id="260" r:id="rId20"/>
    <p:sldId id="259" r:id="rId2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1" clrIdx="0">
    <p:extLst>
      <p:ext uri="{19B8F6BF-5375-455C-9EA6-DF929625EA0E}">
        <p15:presenceInfo xmlns:p15="http://schemas.microsoft.com/office/powerpoint/2012/main" userId="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70B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6-09-16T17:29:10.405" idx="1">
    <p:pos x="10" y="10"/>
    <p:text/>
    <p:extLst>
      <p:ext uri="{C676402C-5697-4E1C-873F-D02D1690AC5C}">
        <p15:threadingInfo xmlns:p15="http://schemas.microsoft.com/office/powerpoint/2012/main" timeZoneBias="-12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9F5371E1-F12F-49B9-BB04-34E567FCD398}" type="datetimeFigureOut">
              <a:rPr lang="fr-FR" smtClean="0"/>
              <a:t>16/09/2016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D40CCD1-D66B-463F-92FA-A30B50FCEB6A}" type="slidenum">
              <a:rPr lang="fr-FR" smtClean="0"/>
              <a:t>‹N°›</a:t>
            </a:fld>
            <a:endParaRPr lang="fr-FR"/>
          </a:p>
        </p:txBody>
      </p:sp>
    </p:spTree>
    <p:extLst>
      <p:ext uri="{BB962C8B-B14F-4D97-AF65-F5344CB8AC3E}">
        <p14:creationId xmlns:p14="http://schemas.microsoft.com/office/powerpoint/2010/main" val="3903852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9F5371E1-F12F-49B9-BB04-34E567FCD398}" type="datetimeFigureOut">
              <a:rPr lang="fr-FR" smtClean="0"/>
              <a:t>16/09/2016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D40CCD1-D66B-463F-92FA-A30B50FCEB6A}" type="slidenum">
              <a:rPr lang="fr-FR" smtClean="0"/>
              <a:t>‹N°›</a:t>
            </a:fld>
            <a:endParaRPr lang="fr-FR"/>
          </a:p>
        </p:txBody>
      </p:sp>
    </p:spTree>
    <p:extLst>
      <p:ext uri="{BB962C8B-B14F-4D97-AF65-F5344CB8AC3E}">
        <p14:creationId xmlns:p14="http://schemas.microsoft.com/office/powerpoint/2010/main" val="23358623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9F5371E1-F12F-49B9-BB04-34E567FCD398}" type="datetimeFigureOut">
              <a:rPr lang="fr-FR" smtClean="0"/>
              <a:t>16/09/2016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D40CCD1-D66B-463F-92FA-A30B50FCEB6A}" type="slidenum">
              <a:rPr lang="fr-FR" smtClean="0"/>
              <a:t>‹N°›</a:t>
            </a:fld>
            <a:endParaRPr lang="fr-FR"/>
          </a:p>
        </p:txBody>
      </p:sp>
    </p:spTree>
    <p:extLst>
      <p:ext uri="{BB962C8B-B14F-4D97-AF65-F5344CB8AC3E}">
        <p14:creationId xmlns:p14="http://schemas.microsoft.com/office/powerpoint/2010/main" val="3949859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9F5371E1-F12F-49B9-BB04-34E567FCD398}" type="datetimeFigureOut">
              <a:rPr lang="fr-FR" smtClean="0"/>
              <a:t>16/09/2016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D40CCD1-D66B-463F-92FA-A30B50FCEB6A}" type="slidenum">
              <a:rPr lang="fr-FR" smtClean="0"/>
              <a:t>‹N°›</a:t>
            </a:fld>
            <a:endParaRPr lang="fr-FR"/>
          </a:p>
        </p:txBody>
      </p:sp>
    </p:spTree>
    <p:extLst>
      <p:ext uri="{BB962C8B-B14F-4D97-AF65-F5344CB8AC3E}">
        <p14:creationId xmlns:p14="http://schemas.microsoft.com/office/powerpoint/2010/main" val="1238275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9F5371E1-F12F-49B9-BB04-34E567FCD398}" type="datetimeFigureOut">
              <a:rPr lang="fr-FR" smtClean="0"/>
              <a:t>16/09/2016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D40CCD1-D66B-463F-92FA-A30B50FCEB6A}" type="slidenum">
              <a:rPr lang="fr-FR" smtClean="0"/>
              <a:t>‹N°›</a:t>
            </a:fld>
            <a:endParaRPr lang="fr-FR"/>
          </a:p>
        </p:txBody>
      </p:sp>
    </p:spTree>
    <p:extLst>
      <p:ext uri="{BB962C8B-B14F-4D97-AF65-F5344CB8AC3E}">
        <p14:creationId xmlns:p14="http://schemas.microsoft.com/office/powerpoint/2010/main" val="36166932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9F5371E1-F12F-49B9-BB04-34E567FCD398}" type="datetimeFigureOut">
              <a:rPr lang="fr-FR" smtClean="0"/>
              <a:t>16/09/2016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D40CCD1-D66B-463F-92FA-A30B50FCEB6A}" type="slidenum">
              <a:rPr lang="fr-FR" smtClean="0"/>
              <a:t>‹N°›</a:t>
            </a:fld>
            <a:endParaRPr lang="fr-FR"/>
          </a:p>
        </p:txBody>
      </p:sp>
    </p:spTree>
    <p:extLst>
      <p:ext uri="{BB962C8B-B14F-4D97-AF65-F5344CB8AC3E}">
        <p14:creationId xmlns:p14="http://schemas.microsoft.com/office/powerpoint/2010/main" val="686320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9F5371E1-F12F-49B9-BB04-34E567FCD398}" type="datetimeFigureOut">
              <a:rPr lang="fr-FR" smtClean="0"/>
              <a:t>16/09/2016</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6D40CCD1-D66B-463F-92FA-A30B50FCEB6A}" type="slidenum">
              <a:rPr lang="fr-FR" smtClean="0"/>
              <a:t>‹N°›</a:t>
            </a:fld>
            <a:endParaRPr lang="fr-FR"/>
          </a:p>
        </p:txBody>
      </p:sp>
    </p:spTree>
    <p:extLst>
      <p:ext uri="{BB962C8B-B14F-4D97-AF65-F5344CB8AC3E}">
        <p14:creationId xmlns:p14="http://schemas.microsoft.com/office/powerpoint/2010/main" val="4115915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9F5371E1-F12F-49B9-BB04-34E567FCD398}" type="datetimeFigureOut">
              <a:rPr lang="fr-FR" smtClean="0"/>
              <a:t>16/09/2016</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6D40CCD1-D66B-463F-92FA-A30B50FCEB6A}" type="slidenum">
              <a:rPr lang="fr-FR" smtClean="0"/>
              <a:t>‹N°›</a:t>
            </a:fld>
            <a:endParaRPr lang="fr-FR"/>
          </a:p>
        </p:txBody>
      </p:sp>
    </p:spTree>
    <p:extLst>
      <p:ext uri="{BB962C8B-B14F-4D97-AF65-F5344CB8AC3E}">
        <p14:creationId xmlns:p14="http://schemas.microsoft.com/office/powerpoint/2010/main" val="3744956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9F5371E1-F12F-49B9-BB04-34E567FCD398}" type="datetimeFigureOut">
              <a:rPr lang="fr-FR" smtClean="0"/>
              <a:t>16/09/2016</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6D40CCD1-D66B-463F-92FA-A30B50FCEB6A}" type="slidenum">
              <a:rPr lang="fr-FR" smtClean="0"/>
              <a:t>‹N°›</a:t>
            </a:fld>
            <a:endParaRPr lang="fr-FR"/>
          </a:p>
        </p:txBody>
      </p:sp>
    </p:spTree>
    <p:extLst>
      <p:ext uri="{BB962C8B-B14F-4D97-AF65-F5344CB8AC3E}">
        <p14:creationId xmlns:p14="http://schemas.microsoft.com/office/powerpoint/2010/main" val="468200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9F5371E1-F12F-49B9-BB04-34E567FCD398}" type="datetimeFigureOut">
              <a:rPr lang="fr-FR" smtClean="0"/>
              <a:t>16/09/2016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D40CCD1-D66B-463F-92FA-A30B50FCEB6A}" type="slidenum">
              <a:rPr lang="fr-FR" smtClean="0"/>
              <a:t>‹N°›</a:t>
            </a:fld>
            <a:endParaRPr lang="fr-FR"/>
          </a:p>
        </p:txBody>
      </p:sp>
    </p:spTree>
    <p:extLst>
      <p:ext uri="{BB962C8B-B14F-4D97-AF65-F5344CB8AC3E}">
        <p14:creationId xmlns:p14="http://schemas.microsoft.com/office/powerpoint/2010/main" val="31063719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9F5371E1-F12F-49B9-BB04-34E567FCD398}" type="datetimeFigureOut">
              <a:rPr lang="fr-FR" smtClean="0"/>
              <a:t>16/09/2016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D40CCD1-D66B-463F-92FA-A30B50FCEB6A}" type="slidenum">
              <a:rPr lang="fr-FR" smtClean="0"/>
              <a:t>‹N°›</a:t>
            </a:fld>
            <a:endParaRPr lang="fr-FR"/>
          </a:p>
        </p:txBody>
      </p:sp>
    </p:spTree>
    <p:extLst>
      <p:ext uri="{BB962C8B-B14F-4D97-AF65-F5344CB8AC3E}">
        <p14:creationId xmlns:p14="http://schemas.microsoft.com/office/powerpoint/2010/main" val="40097817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5371E1-F12F-49B9-BB04-34E567FCD398}" type="datetimeFigureOut">
              <a:rPr lang="fr-FR" smtClean="0"/>
              <a:t>16/09/2016</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40CCD1-D66B-463F-92FA-A30B50FCEB6A}" type="slidenum">
              <a:rPr lang="fr-FR" smtClean="0"/>
              <a:t>‹N°›</a:t>
            </a:fld>
            <a:endParaRPr lang="fr-FR"/>
          </a:p>
        </p:txBody>
      </p:sp>
    </p:spTree>
    <p:extLst>
      <p:ext uri="{BB962C8B-B14F-4D97-AF65-F5344CB8AC3E}">
        <p14:creationId xmlns:p14="http://schemas.microsoft.com/office/powerpoint/2010/main" val="16159128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hyperlink" Target="mailto:abel_virtuel@hotmail.com" TargetMode="Externa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45.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70B34"/>
        </a:solidFill>
        <a:effectLst/>
      </p:bgPr>
    </p:bg>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5402984" y="4430333"/>
            <a:ext cx="5406683" cy="1448971"/>
          </a:xfrm>
        </p:spPr>
        <p:txBody>
          <a:bodyPr>
            <a:normAutofit fontScale="62500" lnSpcReduction="20000"/>
          </a:bodyPr>
          <a:lstStyle/>
          <a:p>
            <a:r>
              <a:rPr lang="fr-FR" dirty="0" smtClean="0">
                <a:solidFill>
                  <a:schemeClr val="bg2"/>
                </a:solidFill>
                <a:latin typeface="+mj-lt"/>
              </a:rPr>
              <a:t>www.abel-sculpture.com</a:t>
            </a:r>
          </a:p>
          <a:p>
            <a:r>
              <a:rPr lang="fr-FR" dirty="0" smtClean="0">
                <a:solidFill>
                  <a:schemeClr val="bg2"/>
                </a:solidFill>
                <a:latin typeface="+mj-lt"/>
              </a:rPr>
              <a:t>0033 615 48 25 12</a:t>
            </a:r>
          </a:p>
          <a:p>
            <a:r>
              <a:rPr lang="fr-FR" dirty="0" smtClean="0">
                <a:solidFill>
                  <a:schemeClr val="bg2"/>
                </a:solidFill>
                <a:latin typeface="+mj-lt"/>
                <a:hlinkClick r:id="rId2"/>
              </a:rPr>
              <a:t>abel_virtuel@hotmail.com</a:t>
            </a:r>
            <a:endParaRPr lang="fr-FR" dirty="0" smtClean="0">
              <a:solidFill>
                <a:schemeClr val="bg2"/>
              </a:solidFill>
              <a:latin typeface="+mj-lt"/>
            </a:endParaRPr>
          </a:p>
          <a:p>
            <a:r>
              <a:rPr lang="fr-FR" dirty="0" smtClean="0">
                <a:solidFill>
                  <a:schemeClr val="bg2"/>
                </a:solidFill>
                <a:latin typeface="Corbel" panose="020B0503020204020204" pitchFamily="34" charset="0"/>
              </a:rPr>
              <a:t>Maison des artistes : D 743195/ </a:t>
            </a:r>
            <a:r>
              <a:rPr lang="fr-FR" dirty="0" err="1" smtClean="0">
                <a:solidFill>
                  <a:schemeClr val="bg2"/>
                </a:solidFill>
                <a:latin typeface="Corbel" panose="020B0503020204020204" pitchFamily="34" charset="0"/>
              </a:rPr>
              <a:t>siret</a:t>
            </a:r>
            <a:r>
              <a:rPr lang="fr-FR" dirty="0" smtClean="0">
                <a:solidFill>
                  <a:schemeClr val="bg2"/>
                </a:solidFill>
                <a:latin typeface="Corbel" panose="020B0503020204020204" pitchFamily="34" charset="0"/>
              </a:rPr>
              <a:t> : 490816550 </a:t>
            </a:r>
          </a:p>
          <a:p>
            <a:r>
              <a:rPr lang="fr-FR" dirty="0" smtClean="0">
                <a:solidFill>
                  <a:schemeClr val="bg2"/>
                </a:solidFill>
                <a:latin typeface="Corbel" panose="020B0503020204020204" pitchFamily="34" charset="0"/>
              </a:rPr>
              <a:t>Atelier : 51 rue du </a:t>
            </a:r>
            <a:r>
              <a:rPr lang="fr-FR" dirty="0" err="1" smtClean="0">
                <a:solidFill>
                  <a:schemeClr val="bg2"/>
                </a:solidFill>
                <a:latin typeface="Corbel" panose="020B0503020204020204" pitchFamily="34" charset="0"/>
              </a:rPr>
              <a:t>Dronckaërt</a:t>
            </a:r>
            <a:r>
              <a:rPr lang="fr-FR" dirty="0" smtClean="0">
                <a:solidFill>
                  <a:schemeClr val="bg2"/>
                </a:solidFill>
                <a:latin typeface="Corbel" panose="020B0503020204020204" pitchFamily="34" charset="0"/>
              </a:rPr>
              <a:t>. 59960. Neuville en </a:t>
            </a:r>
            <a:r>
              <a:rPr lang="fr-FR" dirty="0" err="1">
                <a:solidFill>
                  <a:schemeClr val="bg2"/>
                </a:solidFill>
                <a:latin typeface="Corbel" panose="020B0503020204020204" pitchFamily="34" charset="0"/>
              </a:rPr>
              <a:t>F</a:t>
            </a:r>
            <a:r>
              <a:rPr lang="fr-FR" dirty="0" err="1" smtClean="0">
                <a:solidFill>
                  <a:schemeClr val="bg2"/>
                </a:solidFill>
                <a:latin typeface="Corbel" panose="020B0503020204020204" pitchFamily="34" charset="0"/>
              </a:rPr>
              <a:t>errain</a:t>
            </a:r>
            <a:r>
              <a:rPr lang="fr-FR" dirty="0" smtClean="0">
                <a:solidFill>
                  <a:schemeClr val="bg2"/>
                </a:solidFill>
                <a:latin typeface="Corbel" panose="020B0503020204020204" pitchFamily="34" charset="0"/>
              </a:rPr>
              <a:t>.</a:t>
            </a:r>
          </a:p>
          <a:p>
            <a:endParaRPr lang="fr-FR" dirty="0" smtClean="0">
              <a:solidFill>
                <a:schemeClr val="bg2"/>
              </a:solidFill>
              <a:latin typeface="Corbel" panose="020B0503020204020204" pitchFamily="34" charset="0"/>
            </a:endParaRP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0199" y="427374"/>
            <a:ext cx="2237947" cy="4002959"/>
          </a:xfrm>
          <a:prstGeom prst="rect">
            <a:avLst/>
          </a:prstGeom>
          <a:solidFill>
            <a:srgbClr val="270B34"/>
          </a:solidFill>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3495" y="0"/>
            <a:ext cx="2926080" cy="6858000"/>
          </a:xfrm>
          <a:prstGeom prst="rect">
            <a:avLst/>
          </a:prstGeom>
        </p:spPr>
      </p:pic>
      <p:sp>
        <p:nvSpPr>
          <p:cNvPr id="6" name="ZoneTexte 5"/>
          <p:cNvSpPr txBox="1"/>
          <p:nvPr/>
        </p:nvSpPr>
        <p:spPr>
          <a:xfrm rot="16200000">
            <a:off x="-4417200" y="2696800"/>
            <a:ext cx="9220014" cy="523220"/>
          </a:xfrm>
          <a:prstGeom prst="rect">
            <a:avLst/>
          </a:prstGeom>
          <a:noFill/>
        </p:spPr>
        <p:txBody>
          <a:bodyPr wrap="square" rtlCol="0">
            <a:spAutoFit/>
          </a:bodyPr>
          <a:lstStyle/>
          <a:p>
            <a:pPr algn="ctr"/>
            <a:r>
              <a:rPr lang="fr-FR" sz="2800" dirty="0" smtClean="0">
                <a:solidFill>
                  <a:schemeClr val="bg1">
                    <a:lumMod val="85000"/>
                  </a:schemeClr>
                </a:solidFill>
              </a:rPr>
              <a:t>www.abel-sculpture.com</a:t>
            </a:r>
            <a:endParaRPr lang="fr-FR" sz="2800" dirty="0">
              <a:solidFill>
                <a:schemeClr val="bg1">
                  <a:lumMod val="85000"/>
                </a:schemeClr>
              </a:solidFill>
            </a:endParaRPr>
          </a:p>
        </p:txBody>
      </p:sp>
    </p:spTree>
    <p:extLst>
      <p:ext uri="{BB962C8B-B14F-4D97-AF65-F5344CB8AC3E}">
        <p14:creationId xmlns:p14="http://schemas.microsoft.com/office/powerpoint/2010/main" val="29406299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70B34"/>
        </a:solidFill>
        <a:effectLst/>
      </p:bgPr>
    </p:bg>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6402" y="4255656"/>
            <a:ext cx="1559761" cy="2412430"/>
          </a:xfrm>
          <a:prstGeom prst="rect">
            <a:avLst/>
          </a:prstGeom>
          <a:solidFill>
            <a:srgbClr val="270B34"/>
          </a:solidFill>
        </p:spPr>
      </p:pic>
      <p:sp>
        <p:nvSpPr>
          <p:cNvPr id="7" name="ZoneTexte 6"/>
          <p:cNvSpPr txBox="1"/>
          <p:nvPr/>
        </p:nvSpPr>
        <p:spPr>
          <a:xfrm rot="16200000">
            <a:off x="-4417200" y="2696800"/>
            <a:ext cx="9220014" cy="523220"/>
          </a:xfrm>
          <a:prstGeom prst="rect">
            <a:avLst/>
          </a:prstGeom>
          <a:noFill/>
        </p:spPr>
        <p:txBody>
          <a:bodyPr wrap="square" rtlCol="0">
            <a:spAutoFit/>
          </a:bodyPr>
          <a:lstStyle/>
          <a:p>
            <a:pPr algn="ctr"/>
            <a:r>
              <a:rPr lang="fr-FR" sz="2800" dirty="0" smtClean="0">
                <a:solidFill>
                  <a:schemeClr val="bg1">
                    <a:lumMod val="85000"/>
                  </a:schemeClr>
                </a:solidFill>
              </a:rPr>
              <a:t>www.abel-sculpture.com</a:t>
            </a:r>
            <a:endParaRPr lang="fr-FR" sz="2800" dirty="0">
              <a:solidFill>
                <a:schemeClr val="bg1">
                  <a:lumMod val="85000"/>
                </a:schemeClr>
              </a:solidFill>
            </a:endParaRPr>
          </a:p>
        </p:txBody>
      </p:sp>
      <p:sp>
        <p:nvSpPr>
          <p:cNvPr id="9" name="ZoneTexte 8"/>
          <p:cNvSpPr txBox="1"/>
          <p:nvPr/>
        </p:nvSpPr>
        <p:spPr>
          <a:xfrm>
            <a:off x="588229" y="5934670"/>
            <a:ext cx="5747233" cy="923330"/>
          </a:xfrm>
          <a:prstGeom prst="rect">
            <a:avLst/>
          </a:prstGeom>
          <a:noFill/>
        </p:spPr>
        <p:txBody>
          <a:bodyPr wrap="square" rtlCol="0">
            <a:spAutoFit/>
          </a:bodyPr>
          <a:lstStyle/>
          <a:p>
            <a:r>
              <a:rPr lang="fr-FR" dirty="0" smtClean="0">
                <a:solidFill>
                  <a:schemeClr val="bg1"/>
                </a:solidFill>
                <a:latin typeface="Corbel" panose="020B0503020204020204" pitchFamily="34" charset="0"/>
              </a:rPr>
              <a:t>« Fille du vent » aluminium déployé. Haut 1m70. Suspension en rotation (12 volts)</a:t>
            </a:r>
          </a:p>
          <a:p>
            <a:endParaRPr lang="fr-FR" dirty="0">
              <a:solidFill>
                <a:schemeClr val="bg1"/>
              </a:solidFill>
            </a:endParaRPr>
          </a:p>
        </p:txBody>
      </p:sp>
      <p:pic>
        <p:nvPicPr>
          <p:cNvPr id="2" name="Image 1"/>
          <p:cNvPicPr>
            <a:picLocks noChangeAspect="1"/>
          </p:cNvPicPr>
          <p:nvPr/>
        </p:nvPicPr>
        <p:blipFill rotWithShape="1">
          <a:blip r:embed="rId3" cstate="print">
            <a:extLst>
              <a:ext uri="{28A0092B-C50C-407E-A947-70E740481C1C}">
                <a14:useLocalDpi xmlns:a14="http://schemas.microsoft.com/office/drawing/2010/main" val="0"/>
              </a:ext>
            </a:extLst>
          </a:blip>
          <a:srcRect l="16812"/>
          <a:stretch/>
        </p:blipFill>
        <p:spPr>
          <a:xfrm>
            <a:off x="8764558" y="366235"/>
            <a:ext cx="2426661" cy="3889421"/>
          </a:xfrm>
          <a:prstGeom prst="rect">
            <a:avLst/>
          </a:prstGeom>
          <a:ln>
            <a:noFill/>
          </a:ln>
          <a:effectLst>
            <a:softEdge rad="112500"/>
          </a:effectLst>
        </p:spPr>
      </p:pic>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800" y="491397"/>
            <a:ext cx="5122479" cy="3639095"/>
          </a:xfrm>
          <a:prstGeom prst="rect">
            <a:avLst/>
          </a:prstGeom>
        </p:spPr>
      </p:pic>
      <p:pic>
        <p:nvPicPr>
          <p:cNvPr id="12" name="Image 11"/>
          <p:cNvPicPr>
            <a:picLocks noChangeAspect="1"/>
          </p:cNvPicPr>
          <p:nvPr/>
        </p:nvPicPr>
        <p:blipFill rotWithShape="1">
          <a:blip r:embed="rId5" cstate="print">
            <a:extLst>
              <a:ext uri="{28A0092B-C50C-407E-A947-70E740481C1C}">
                <a14:useLocalDpi xmlns:a14="http://schemas.microsoft.com/office/drawing/2010/main" val="0"/>
              </a:ext>
            </a:extLst>
          </a:blip>
          <a:srcRect t="21429" b="17862"/>
          <a:stretch/>
        </p:blipFill>
        <p:spPr>
          <a:xfrm rot="5400000">
            <a:off x="4137515" y="2197948"/>
            <a:ext cx="6675456" cy="2279561"/>
          </a:xfrm>
          <a:prstGeom prst="rect">
            <a:avLst/>
          </a:prstGeom>
        </p:spPr>
      </p:pic>
      <p:sp>
        <p:nvSpPr>
          <p:cNvPr id="13" name="Ellipse 12"/>
          <p:cNvSpPr/>
          <p:nvPr/>
        </p:nvSpPr>
        <p:spPr>
          <a:xfrm>
            <a:off x="8489660" y="5336507"/>
            <a:ext cx="250727" cy="25072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865287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70B34"/>
        </a:solidFill>
        <a:effectLst/>
      </p:bgPr>
    </p:bg>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6402" y="4255656"/>
            <a:ext cx="1559761" cy="2412430"/>
          </a:xfrm>
          <a:prstGeom prst="rect">
            <a:avLst/>
          </a:prstGeom>
          <a:solidFill>
            <a:srgbClr val="270B34"/>
          </a:solidFill>
        </p:spPr>
      </p:pic>
      <p:sp>
        <p:nvSpPr>
          <p:cNvPr id="7" name="ZoneTexte 6"/>
          <p:cNvSpPr txBox="1"/>
          <p:nvPr/>
        </p:nvSpPr>
        <p:spPr>
          <a:xfrm rot="16200000">
            <a:off x="-4417200" y="2696800"/>
            <a:ext cx="9220014" cy="523220"/>
          </a:xfrm>
          <a:prstGeom prst="rect">
            <a:avLst/>
          </a:prstGeom>
          <a:noFill/>
        </p:spPr>
        <p:txBody>
          <a:bodyPr wrap="square" rtlCol="0">
            <a:spAutoFit/>
          </a:bodyPr>
          <a:lstStyle/>
          <a:p>
            <a:pPr algn="ctr"/>
            <a:r>
              <a:rPr lang="fr-FR" sz="2800" dirty="0" smtClean="0">
                <a:solidFill>
                  <a:schemeClr val="bg1">
                    <a:lumMod val="85000"/>
                  </a:schemeClr>
                </a:solidFill>
              </a:rPr>
              <a:t>www.abel-sculpture.com</a:t>
            </a:r>
            <a:endParaRPr lang="fr-FR" sz="2800" dirty="0">
              <a:solidFill>
                <a:schemeClr val="bg1">
                  <a:lumMod val="85000"/>
                </a:schemeClr>
              </a:solidFill>
            </a:endParaRPr>
          </a:p>
        </p:txBody>
      </p:sp>
      <p:pic>
        <p:nvPicPr>
          <p:cNvPr id="9" name="Image 8"/>
          <p:cNvPicPr>
            <a:picLocks noChangeAspect="1"/>
          </p:cNvPicPr>
          <p:nvPr/>
        </p:nvPicPr>
        <p:blipFill rotWithShape="1">
          <a:blip r:embed="rId3" cstate="print">
            <a:extLst>
              <a:ext uri="{28A0092B-C50C-407E-A947-70E740481C1C}">
                <a14:useLocalDpi xmlns:a14="http://schemas.microsoft.com/office/drawing/2010/main" val="0"/>
              </a:ext>
            </a:extLst>
          </a:blip>
          <a:srcRect l="6781" r="5823"/>
          <a:stretch/>
        </p:blipFill>
        <p:spPr>
          <a:xfrm>
            <a:off x="588230" y="289263"/>
            <a:ext cx="8126570" cy="6008506"/>
          </a:xfrm>
          <a:prstGeom prst="rect">
            <a:avLst/>
          </a:prstGeom>
        </p:spPr>
      </p:pic>
      <p:pic>
        <p:nvPicPr>
          <p:cNvPr id="10" name="Image 9"/>
          <p:cNvPicPr>
            <a:picLocks noChangeAspect="1"/>
          </p:cNvPicPr>
          <p:nvPr/>
        </p:nvPicPr>
        <p:blipFill rotWithShape="1">
          <a:blip r:embed="rId4" cstate="print">
            <a:extLst>
              <a:ext uri="{28A0092B-C50C-407E-A947-70E740481C1C}">
                <a14:useLocalDpi xmlns:a14="http://schemas.microsoft.com/office/drawing/2010/main" val="0"/>
              </a:ext>
            </a:extLst>
          </a:blip>
          <a:srcRect l="1287" t="10561" r="-1287" b="3143"/>
          <a:stretch/>
        </p:blipFill>
        <p:spPr>
          <a:xfrm>
            <a:off x="8825334" y="171469"/>
            <a:ext cx="2001895" cy="4249969"/>
          </a:xfrm>
          <a:prstGeom prst="rect">
            <a:avLst/>
          </a:prstGeom>
          <a:ln>
            <a:noFill/>
          </a:ln>
          <a:effectLst>
            <a:softEdge rad="112500"/>
          </a:effectLst>
        </p:spPr>
      </p:pic>
      <p:pic>
        <p:nvPicPr>
          <p:cNvPr id="11" name="Image 10"/>
          <p:cNvPicPr>
            <a:picLocks noChangeAspect="1"/>
          </p:cNvPicPr>
          <p:nvPr/>
        </p:nvPicPr>
        <p:blipFill rotWithShape="1">
          <a:blip r:embed="rId5" cstate="print">
            <a:extLst>
              <a:ext uri="{28A0092B-C50C-407E-A947-70E740481C1C}">
                <a14:useLocalDpi xmlns:a14="http://schemas.microsoft.com/office/drawing/2010/main" val="0"/>
              </a:ext>
            </a:extLst>
          </a:blip>
          <a:srcRect l="13085" t="22535" r="12638"/>
          <a:stretch/>
        </p:blipFill>
        <p:spPr>
          <a:xfrm>
            <a:off x="5640947" y="1545465"/>
            <a:ext cx="2859110" cy="5312535"/>
          </a:xfrm>
          <a:prstGeom prst="rect">
            <a:avLst/>
          </a:prstGeom>
        </p:spPr>
      </p:pic>
      <p:sp>
        <p:nvSpPr>
          <p:cNvPr id="12" name="ZoneTexte 11"/>
          <p:cNvSpPr txBox="1"/>
          <p:nvPr/>
        </p:nvSpPr>
        <p:spPr>
          <a:xfrm>
            <a:off x="588230" y="6413679"/>
            <a:ext cx="4962564" cy="369332"/>
          </a:xfrm>
          <a:prstGeom prst="rect">
            <a:avLst/>
          </a:prstGeom>
          <a:noFill/>
        </p:spPr>
        <p:txBody>
          <a:bodyPr wrap="square" rtlCol="0">
            <a:spAutoFit/>
          </a:bodyPr>
          <a:lstStyle/>
          <a:p>
            <a:r>
              <a:rPr lang="fr-FR" dirty="0" smtClean="0">
                <a:solidFill>
                  <a:schemeClr val="bg1"/>
                </a:solidFill>
                <a:latin typeface="Corbel" panose="020B0503020204020204" pitchFamily="34" charset="0"/>
              </a:rPr>
              <a:t>Etudes  terre cuite</a:t>
            </a:r>
            <a:endParaRPr lang="fr-FR" dirty="0">
              <a:solidFill>
                <a:schemeClr val="bg1"/>
              </a:solidFill>
              <a:latin typeface="Corbel" panose="020B0503020204020204" pitchFamily="34" charset="0"/>
            </a:endParaRPr>
          </a:p>
        </p:txBody>
      </p:sp>
    </p:spTree>
    <p:extLst>
      <p:ext uri="{BB962C8B-B14F-4D97-AF65-F5344CB8AC3E}">
        <p14:creationId xmlns:p14="http://schemas.microsoft.com/office/powerpoint/2010/main" val="35311667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70B34"/>
        </a:solidFill>
        <a:effectLst/>
      </p:bgPr>
    </p:bg>
    <p:spTree>
      <p:nvGrpSpPr>
        <p:cNvPr id="1" name=""/>
        <p:cNvGrpSpPr/>
        <p:nvPr/>
      </p:nvGrpSpPr>
      <p:grpSpPr>
        <a:xfrm>
          <a:off x="0" y="0"/>
          <a:ext cx="0" cy="0"/>
          <a:chOff x="0" y="0"/>
          <a:chExt cx="0" cy="0"/>
        </a:xfrm>
      </p:grpSpPr>
      <p:sp>
        <p:nvSpPr>
          <p:cNvPr id="7" name="ZoneTexte 6"/>
          <p:cNvSpPr txBox="1"/>
          <p:nvPr/>
        </p:nvSpPr>
        <p:spPr>
          <a:xfrm rot="16200000">
            <a:off x="-4417200" y="2696800"/>
            <a:ext cx="9220014" cy="523220"/>
          </a:xfrm>
          <a:prstGeom prst="rect">
            <a:avLst/>
          </a:prstGeom>
          <a:noFill/>
        </p:spPr>
        <p:txBody>
          <a:bodyPr wrap="square" rtlCol="0">
            <a:spAutoFit/>
          </a:bodyPr>
          <a:lstStyle/>
          <a:p>
            <a:pPr algn="ctr"/>
            <a:r>
              <a:rPr lang="fr-FR" sz="2800" dirty="0" smtClean="0">
                <a:solidFill>
                  <a:schemeClr val="bg1">
                    <a:lumMod val="85000"/>
                  </a:schemeClr>
                </a:solidFill>
              </a:rPr>
              <a:t>www.abel-sculpture.com</a:t>
            </a:r>
            <a:endParaRPr lang="fr-FR" sz="2800" dirty="0">
              <a:solidFill>
                <a:schemeClr val="bg1">
                  <a:lumMod val="85000"/>
                </a:schemeClr>
              </a:solidFill>
            </a:endParaRPr>
          </a:p>
        </p:txBody>
      </p:sp>
      <p:sp>
        <p:nvSpPr>
          <p:cNvPr id="12" name="ZoneTexte 11"/>
          <p:cNvSpPr txBox="1"/>
          <p:nvPr/>
        </p:nvSpPr>
        <p:spPr>
          <a:xfrm>
            <a:off x="588230" y="6413679"/>
            <a:ext cx="4962564" cy="369332"/>
          </a:xfrm>
          <a:prstGeom prst="rect">
            <a:avLst/>
          </a:prstGeom>
          <a:noFill/>
        </p:spPr>
        <p:txBody>
          <a:bodyPr wrap="square" rtlCol="0">
            <a:spAutoFit/>
          </a:bodyPr>
          <a:lstStyle/>
          <a:p>
            <a:r>
              <a:rPr lang="fr-FR" dirty="0" smtClean="0">
                <a:solidFill>
                  <a:schemeClr val="bg1"/>
                </a:solidFill>
              </a:rPr>
              <a:t>« </a:t>
            </a:r>
            <a:r>
              <a:rPr lang="fr-FR" dirty="0" smtClean="0">
                <a:solidFill>
                  <a:schemeClr val="bg1"/>
                </a:solidFill>
                <a:latin typeface="Corbel" panose="020B0503020204020204" pitchFamily="34" charset="0"/>
              </a:rPr>
              <a:t>Allongée ». Terre cuite patinée. Long. 38 cm</a:t>
            </a:r>
            <a:endParaRPr lang="fr-FR" dirty="0">
              <a:solidFill>
                <a:schemeClr val="bg1"/>
              </a:solidFill>
              <a:latin typeface="Corbel" panose="020B0503020204020204" pitchFamily="34" charset="0"/>
            </a:endParaRPr>
          </a:p>
        </p:txBody>
      </p:sp>
      <p:pic>
        <p:nvPicPr>
          <p:cNvPr id="2" name="Image 1"/>
          <p:cNvPicPr>
            <a:picLocks noChangeAspect="1"/>
          </p:cNvPicPr>
          <p:nvPr/>
        </p:nvPicPr>
        <p:blipFill rotWithShape="1">
          <a:blip r:embed="rId2" cstate="print">
            <a:extLst>
              <a:ext uri="{28A0092B-C50C-407E-A947-70E740481C1C}">
                <a14:useLocalDpi xmlns:a14="http://schemas.microsoft.com/office/drawing/2010/main" val="0"/>
              </a:ext>
            </a:extLst>
          </a:blip>
          <a:srcRect t="28137" b="7042"/>
          <a:stretch/>
        </p:blipFill>
        <p:spPr>
          <a:xfrm>
            <a:off x="991137" y="488885"/>
            <a:ext cx="10058400" cy="4346620"/>
          </a:xfrm>
          <a:prstGeom prst="rect">
            <a:avLst/>
          </a:prstGeom>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6402" y="4255656"/>
            <a:ext cx="1559761" cy="2412430"/>
          </a:xfrm>
          <a:prstGeom prst="rect">
            <a:avLst/>
          </a:prstGeom>
          <a:solidFill>
            <a:srgbClr val="270B34"/>
          </a:solidFill>
        </p:spPr>
      </p:pic>
      <p:sp>
        <p:nvSpPr>
          <p:cNvPr id="14" name="Ellipse 13"/>
          <p:cNvSpPr/>
          <p:nvPr/>
        </p:nvSpPr>
        <p:spPr>
          <a:xfrm>
            <a:off x="10924173" y="4255656"/>
            <a:ext cx="250727" cy="25072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107826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70B34"/>
        </a:solidFill>
        <a:effectLst/>
      </p:bgPr>
    </p:bg>
    <p:spTree>
      <p:nvGrpSpPr>
        <p:cNvPr id="1" name=""/>
        <p:cNvGrpSpPr/>
        <p:nvPr/>
      </p:nvGrpSpPr>
      <p:grpSpPr>
        <a:xfrm>
          <a:off x="0" y="0"/>
          <a:ext cx="0" cy="0"/>
          <a:chOff x="0" y="0"/>
          <a:chExt cx="0" cy="0"/>
        </a:xfrm>
      </p:grpSpPr>
      <p:sp>
        <p:nvSpPr>
          <p:cNvPr id="7" name="ZoneTexte 6"/>
          <p:cNvSpPr txBox="1"/>
          <p:nvPr/>
        </p:nvSpPr>
        <p:spPr>
          <a:xfrm rot="16200000">
            <a:off x="-4417200" y="2696800"/>
            <a:ext cx="9220014" cy="523220"/>
          </a:xfrm>
          <a:prstGeom prst="rect">
            <a:avLst/>
          </a:prstGeom>
          <a:noFill/>
        </p:spPr>
        <p:txBody>
          <a:bodyPr wrap="square" rtlCol="0">
            <a:spAutoFit/>
          </a:bodyPr>
          <a:lstStyle/>
          <a:p>
            <a:pPr algn="ctr"/>
            <a:r>
              <a:rPr lang="fr-FR" sz="2800" dirty="0" smtClean="0">
                <a:solidFill>
                  <a:schemeClr val="bg1">
                    <a:lumMod val="85000"/>
                  </a:schemeClr>
                </a:solidFill>
              </a:rPr>
              <a:t>www.abel-sculpture.com</a:t>
            </a:r>
            <a:endParaRPr lang="fr-FR" sz="2800" dirty="0">
              <a:solidFill>
                <a:schemeClr val="bg1">
                  <a:lumMod val="85000"/>
                </a:schemeClr>
              </a:solidFill>
            </a:endParaRPr>
          </a:p>
        </p:txBody>
      </p:sp>
      <p:sp>
        <p:nvSpPr>
          <p:cNvPr id="12" name="ZoneTexte 11"/>
          <p:cNvSpPr txBox="1"/>
          <p:nvPr/>
        </p:nvSpPr>
        <p:spPr>
          <a:xfrm>
            <a:off x="588229" y="6413679"/>
            <a:ext cx="6417877" cy="369332"/>
          </a:xfrm>
          <a:prstGeom prst="rect">
            <a:avLst/>
          </a:prstGeom>
          <a:noFill/>
        </p:spPr>
        <p:txBody>
          <a:bodyPr wrap="square" rtlCol="0">
            <a:spAutoFit/>
          </a:bodyPr>
          <a:lstStyle/>
          <a:p>
            <a:r>
              <a:rPr lang="fr-FR" dirty="0" smtClean="0">
                <a:solidFill>
                  <a:schemeClr val="bg1"/>
                </a:solidFill>
                <a:latin typeface="Corbel" panose="020B0503020204020204" pitchFamily="34" charset="0"/>
              </a:rPr>
              <a:t>« La vague ». Terre cuite patinée. Socle aluminium. Long. 40 cm</a:t>
            </a:r>
            <a:endParaRPr lang="fr-FR" dirty="0">
              <a:solidFill>
                <a:schemeClr val="bg1"/>
              </a:solidFill>
              <a:latin typeface="Corbel" panose="020B0503020204020204" pitchFamily="34" charset="0"/>
            </a:endParaRPr>
          </a:p>
        </p:txBody>
      </p:sp>
      <p:pic>
        <p:nvPicPr>
          <p:cNvPr id="13" name="Imag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6402" y="4255656"/>
            <a:ext cx="1559761" cy="2412430"/>
          </a:xfrm>
          <a:prstGeom prst="rect">
            <a:avLst/>
          </a:prstGeom>
          <a:solidFill>
            <a:srgbClr val="270B34"/>
          </a:solidFill>
        </p:spPr>
      </p:pic>
      <p:pic>
        <p:nvPicPr>
          <p:cNvPr id="4" name="Image 3"/>
          <p:cNvPicPr>
            <a:picLocks noChangeAspect="1"/>
          </p:cNvPicPr>
          <p:nvPr/>
        </p:nvPicPr>
        <p:blipFill rotWithShape="1">
          <a:blip r:embed="rId3" cstate="print">
            <a:extLst>
              <a:ext uri="{28A0092B-C50C-407E-A947-70E740481C1C}">
                <a14:useLocalDpi xmlns:a14="http://schemas.microsoft.com/office/drawing/2010/main" val="0"/>
              </a:ext>
            </a:extLst>
          </a:blip>
          <a:srcRect t="10398"/>
          <a:stretch/>
        </p:blipFill>
        <p:spPr>
          <a:xfrm>
            <a:off x="1408090" y="605307"/>
            <a:ext cx="7761668" cy="5215944"/>
          </a:xfrm>
          <a:prstGeom prst="rect">
            <a:avLst/>
          </a:prstGeom>
        </p:spPr>
      </p:pic>
      <p:sp>
        <p:nvSpPr>
          <p:cNvPr id="9" name="Ellipse 8"/>
          <p:cNvSpPr/>
          <p:nvPr/>
        </p:nvSpPr>
        <p:spPr>
          <a:xfrm>
            <a:off x="9044394" y="5570524"/>
            <a:ext cx="250727" cy="25072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6168276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70B34"/>
        </a:solidFill>
        <a:effectLst/>
      </p:bgPr>
    </p:bg>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6402" y="4255656"/>
            <a:ext cx="1559761" cy="2412430"/>
          </a:xfrm>
          <a:prstGeom prst="rect">
            <a:avLst/>
          </a:prstGeom>
          <a:solidFill>
            <a:srgbClr val="270B34"/>
          </a:solidFill>
        </p:spPr>
      </p:pic>
      <p:sp>
        <p:nvSpPr>
          <p:cNvPr id="7" name="ZoneTexte 6"/>
          <p:cNvSpPr txBox="1"/>
          <p:nvPr/>
        </p:nvSpPr>
        <p:spPr>
          <a:xfrm rot="16200000">
            <a:off x="-4417200" y="2696800"/>
            <a:ext cx="9220014" cy="523220"/>
          </a:xfrm>
          <a:prstGeom prst="rect">
            <a:avLst/>
          </a:prstGeom>
          <a:noFill/>
        </p:spPr>
        <p:txBody>
          <a:bodyPr wrap="square" rtlCol="0">
            <a:spAutoFit/>
          </a:bodyPr>
          <a:lstStyle/>
          <a:p>
            <a:pPr algn="ctr"/>
            <a:r>
              <a:rPr lang="fr-FR" sz="2800" dirty="0" smtClean="0">
                <a:solidFill>
                  <a:schemeClr val="bg1">
                    <a:lumMod val="85000"/>
                  </a:schemeClr>
                </a:solidFill>
              </a:rPr>
              <a:t>www.abel-sculpture.com</a:t>
            </a:r>
            <a:endParaRPr lang="fr-FR" sz="2800" dirty="0">
              <a:solidFill>
                <a:schemeClr val="bg1">
                  <a:lumMod val="85000"/>
                </a:schemeClr>
              </a:solidFill>
            </a:endParaRPr>
          </a:p>
        </p:txBody>
      </p:sp>
      <p:sp>
        <p:nvSpPr>
          <p:cNvPr id="12" name="ZoneTexte 11"/>
          <p:cNvSpPr txBox="1"/>
          <p:nvPr/>
        </p:nvSpPr>
        <p:spPr>
          <a:xfrm>
            <a:off x="588230" y="6413679"/>
            <a:ext cx="4962564" cy="369332"/>
          </a:xfrm>
          <a:prstGeom prst="rect">
            <a:avLst/>
          </a:prstGeom>
          <a:noFill/>
        </p:spPr>
        <p:txBody>
          <a:bodyPr wrap="square" rtlCol="0">
            <a:spAutoFit/>
          </a:bodyPr>
          <a:lstStyle/>
          <a:p>
            <a:r>
              <a:rPr lang="fr-FR" dirty="0" smtClean="0">
                <a:solidFill>
                  <a:schemeClr val="bg1"/>
                </a:solidFill>
                <a:latin typeface="Corbel" panose="020B0503020204020204" pitchFamily="34" charset="0"/>
              </a:rPr>
              <a:t>Tirage résine-alu. « Debout ». Haut. 51 cm</a:t>
            </a:r>
            <a:r>
              <a:rPr lang="fr-FR" dirty="0" smtClean="0">
                <a:solidFill>
                  <a:schemeClr val="bg1"/>
                </a:solidFill>
              </a:rPr>
              <a:t>.</a:t>
            </a:r>
            <a:endParaRPr lang="fr-FR" dirty="0">
              <a:solidFill>
                <a:schemeClr val="bg1"/>
              </a:solidFill>
            </a:endParaRPr>
          </a:p>
        </p:txBody>
      </p:sp>
      <p:pic>
        <p:nvPicPr>
          <p:cNvPr id="2" name="Image 1"/>
          <p:cNvPicPr>
            <a:picLocks noChangeAspect="1"/>
          </p:cNvPicPr>
          <p:nvPr/>
        </p:nvPicPr>
        <p:blipFill rotWithShape="1">
          <a:blip r:embed="rId3" cstate="print">
            <a:extLst>
              <a:ext uri="{28A0092B-C50C-407E-A947-70E740481C1C}">
                <a14:useLocalDpi xmlns:a14="http://schemas.microsoft.com/office/drawing/2010/main" val="0"/>
              </a:ext>
            </a:extLst>
          </a:blip>
          <a:srcRect t="19109" b="21190"/>
          <a:stretch/>
        </p:blipFill>
        <p:spPr>
          <a:xfrm rot="5400000">
            <a:off x="-920719" y="2256510"/>
            <a:ext cx="5563432" cy="1867438"/>
          </a:xfrm>
          <a:prstGeom prst="rect">
            <a:avLst/>
          </a:prstGeom>
        </p:spPr>
      </p:pic>
      <p:pic>
        <p:nvPicPr>
          <p:cNvPr id="3" name="Image 2"/>
          <p:cNvPicPr>
            <a:picLocks noChangeAspect="1"/>
          </p:cNvPicPr>
          <p:nvPr/>
        </p:nvPicPr>
        <p:blipFill rotWithShape="1">
          <a:blip r:embed="rId4" cstate="print">
            <a:extLst>
              <a:ext uri="{28A0092B-C50C-407E-A947-70E740481C1C}">
                <a14:useLocalDpi xmlns:a14="http://schemas.microsoft.com/office/drawing/2010/main" val="0"/>
              </a:ext>
            </a:extLst>
          </a:blip>
          <a:srcRect l="201" t="9817" r="20556" b="18718"/>
          <a:stretch/>
        </p:blipFill>
        <p:spPr>
          <a:xfrm rot="5400000">
            <a:off x="3291865" y="1750969"/>
            <a:ext cx="6828475" cy="3326537"/>
          </a:xfrm>
          <a:prstGeom prst="rect">
            <a:avLst/>
          </a:prstGeom>
        </p:spPr>
      </p:pic>
      <p:pic>
        <p:nvPicPr>
          <p:cNvPr id="4" name="Image 3"/>
          <p:cNvPicPr>
            <a:picLocks noChangeAspect="1"/>
          </p:cNvPicPr>
          <p:nvPr/>
        </p:nvPicPr>
        <p:blipFill rotWithShape="1">
          <a:blip r:embed="rId5" cstate="print">
            <a:extLst>
              <a:ext uri="{28A0092B-C50C-407E-A947-70E740481C1C}">
                <a14:useLocalDpi xmlns:a14="http://schemas.microsoft.com/office/drawing/2010/main" val="0"/>
              </a:ext>
            </a:extLst>
          </a:blip>
          <a:srcRect t="18185" b="15491"/>
          <a:stretch/>
        </p:blipFill>
        <p:spPr>
          <a:xfrm rot="5400000">
            <a:off x="7723916" y="1372335"/>
            <a:ext cx="4282599" cy="1596979"/>
          </a:xfrm>
          <a:prstGeom prst="rect">
            <a:avLst/>
          </a:prstGeom>
          <a:ln>
            <a:noFill/>
          </a:ln>
          <a:effectLst>
            <a:softEdge rad="112500"/>
          </a:effectLst>
        </p:spPr>
      </p:pic>
      <p:sp>
        <p:nvSpPr>
          <p:cNvPr id="13" name="Ellipse 12"/>
          <p:cNvSpPr/>
          <p:nvPr/>
        </p:nvSpPr>
        <p:spPr>
          <a:xfrm>
            <a:off x="2623262" y="5618587"/>
            <a:ext cx="250727" cy="25072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1546900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70B34"/>
        </a:solidFill>
        <a:effectLst/>
      </p:bgPr>
    </p:bg>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6402" y="4255656"/>
            <a:ext cx="1559761" cy="2412430"/>
          </a:xfrm>
          <a:prstGeom prst="rect">
            <a:avLst/>
          </a:prstGeom>
          <a:solidFill>
            <a:srgbClr val="270B34"/>
          </a:solidFill>
        </p:spPr>
      </p:pic>
      <p:sp>
        <p:nvSpPr>
          <p:cNvPr id="7" name="ZoneTexte 6"/>
          <p:cNvSpPr txBox="1"/>
          <p:nvPr/>
        </p:nvSpPr>
        <p:spPr>
          <a:xfrm rot="16200000">
            <a:off x="-4417200" y="2696800"/>
            <a:ext cx="9220014" cy="523220"/>
          </a:xfrm>
          <a:prstGeom prst="rect">
            <a:avLst/>
          </a:prstGeom>
          <a:noFill/>
        </p:spPr>
        <p:txBody>
          <a:bodyPr wrap="square" rtlCol="0">
            <a:spAutoFit/>
          </a:bodyPr>
          <a:lstStyle/>
          <a:p>
            <a:pPr algn="ctr"/>
            <a:r>
              <a:rPr lang="fr-FR" sz="2800" dirty="0" smtClean="0">
                <a:solidFill>
                  <a:schemeClr val="bg1">
                    <a:lumMod val="85000"/>
                  </a:schemeClr>
                </a:solidFill>
              </a:rPr>
              <a:t>www.abel-sculpture.com</a:t>
            </a:r>
            <a:endParaRPr lang="fr-FR" sz="2800" dirty="0">
              <a:solidFill>
                <a:schemeClr val="bg1">
                  <a:lumMod val="85000"/>
                </a:schemeClr>
              </a:solidFill>
            </a:endParaRPr>
          </a:p>
        </p:txBody>
      </p:sp>
      <p:sp>
        <p:nvSpPr>
          <p:cNvPr id="12" name="ZoneTexte 11"/>
          <p:cNvSpPr txBox="1"/>
          <p:nvPr/>
        </p:nvSpPr>
        <p:spPr>
          <a:xfrm>
            <a:off x="588230" y="6413679"/>
            <a:ext cx="5992874" cy="369332"/>
          </a:xfrm>
          <a:prstGeom prst="rect">
            <a:avLst/>
          </a:prstGeom>
          <a:noFill/>
        </p:spPr>
        <p:txBody>
          <a:bodyPr wrap="square" rtlCol="0">
            <a:spAutoFit/>
          </a:bodyPr>
          <a:lstStyle/>
          <a:p>
            <a:r>
              <a:rPr lang="fr-FR" dirty="0" smtClean="0">
                <a:solidFill>
                  <a:schemeClr val="bg1"/>
                </a:solidFill>
                <a:latin typeface="Corbel" panose="020B0503020204020204" pitchFamily="34" charset="0"/>
              </a:rPr>
              <a:t>« Les Rubans » Terre cuite. Hauteurs variables (+ - 30cm).</a:t>
            </a:r>
            <a:endParaRPr lang="fr-FR" dirty="0">
              <a:solidFill>
                <a:schemeClr val="bg1"/>
              </a:solidFill>
              <a:latin typeface="Corbel" panose="020B0503020204020204" pitchFamily="34" charset="0"/>
            </a:endParaRPr>
          </a:p>
        </p:txBody>
      </p:sp>
      <p:pic>
        <p:nvPicPr>
          <p:cNvPr id="8" name="Image 7"/>
          <p:cNvPicPr>
            <a:picLocks noChangeAspect="1"/>
          </p:cNvPicPr>
          <p:nvPr/>
        </p:nvPicPr>
        <p:blipFill rotWithShape="1">
          <a:blip r:embed="rId3" cstate="print">
            <a:extLst>
              <a:ext uri="{28A0092B-C50C-407E-A947-70E740481C1C}">
                <a14:useLocalDpi xmlns:a14="http://schemas.microsoft.com/office/drawing/2010/main" val="0"/>
              </a:ext>
            </a:extLst>
          </a:blip>
          <a:srcRect t="28907" b="12847"/>
          <a:stretch/>
        </p:blipFill>
        <p:spPr>
          <a:xfrm rot="5400000">
            <a:off x="7741719" y="1462457"/>
            <a:ext cx="4143964" cy="1442433"/>
          </a:xfrm>
          <a:prstGeom prst="rect">
            <a:avLst/>
          </a:prstGeom>
          <a:ln>
            <a:noFill/>
          </a:ln>
          <a:effectLst>
            <a:softEdge rad="112500"/>
          </a:effectLst>
        </p:spPr>
      </p:pic>
      <p:pic>
        <p:nvPicPr>
          <p:cNvPr id="10" name="Image 9"/>
          <p:cNvPicPr>
            <a:picLocks noChangeAspect="1"/>
          </p:cNvPicPr>
          <p:nvPr/>
        </p:nvPicPr>
        <p:blipFill rotWithShape="1">
          <a:blip r:embed="rId4" cstate="print">
            <a:extLst>
              <a:ext uri="{28A0092B-C50C-407E-A947-70E740481C1C}">
                <a14:useLocalDpi xmlns:a14="http://schemas.microsoft.com/office/drawing/2010/main" val="0"/>
              </a:ext>
            </a:extLst>
          </a:blip>
          <a:srcRect l="29065" r="20486"/>
          <a:stretch/>
        </p:blipFill>
        <p:spPr>
          <a:xfrm>
            <a:off x="837126" y="375043"/>
            <a:ext cx="5074276" cy="5655284"/>
          </a:xfrm>
          <a:prstGeom prst="rect">
            <a:avLst/>
          </a:prstGeom>
        </p:spPr>
      </p:pic>
      <p:pic>
        <p:nvPicPr>
          <p:cNvPr id="11" name="Image 10"/>
          <p:cNvPicPr>
            <a:picLocks noChangeAspect="1"/>
          </p:cNvPicPr>
          <p:nvPr/>
        </p:nvPicPr>
        <p:blipFill rotWithShape="1">
          <a:blip r:embed="rId5" cstate="print">
            <a:extLst>
              <a:ext uri="{28A0092B-C50C-407E-A947-70E740481C1C}">
                <a14:useLocalDpi xmlns:a14="http://schemas.microsoft.com/office/drawing/2010/main" val="0"/>
              </a:ext>
            </a:extLst>
          </a:blip>
          <a:srcRect l="29101" r="6843" b="11751"/>
          <a:stretch/>
        </p:blipFill>
        <p:spPr>
          <a:xfrm rot="5400000">
            <a:off x="5659259" y="2841449"/>
            <a:ext cx="3593203" cy="2784554"/>
          </a:xfrm>
          <a:prstGeom prst="rect">
            <a:avLst/>
          </a:prstGeom>
        </p:spPr>
      </p:pic>
      <p:sp>
        <p:nvSpPr>
          <p:cNvPr id="13" name="Ellipse 12"/>
          <p:cNvSpPr/>
          <p:nvPr/>
        </p:nvSpPr>
        <p:spPr>
          <a:xfrm>
            <a:off x="765881" y="3590768"/>
            <a:ext cx="250727" cy="25072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304741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70B34"/>
        </a:solidFill>
        <a:effectLst/>
      </p:bgPr>
    </p:bg>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6402" y="4255656"/>
            <a:ext cx="1559761" cy="2412430"/>
          </a:xfrm>
          <a:prstGeom prst="rect">
            <a:avLst/>
          </a:prstGeom>
          <a:solidFill>
            <a:srgbClr val="270B34"/>
          </a:solidFill>
        </p:spPr>
      </p:pic>
      <p:sp>
        <p:nvSpPr>
          <p:cNvPr id="7" name="ZoneTexte 6"/>
          <p:cNvSpPr txBox="1"/>
          <p:nvPr/>
        </p:nvSpPr>
        <p:spPr>
          <a:xfrm rot="16200000">
            <a:off x="-4417200" y="2696800"/>
            <a:ext cx="9220014" cy="523220"/>
          </a:xfrm>
          <a:prstGeom prst="rect">
            <a:avLst/>
          </a:prstGeom>
          <a:noFill/>
        </p:spPr>
        <p:txBody>
          <a:bodyPr wrap="square" rtlCol="0">
            <a:spAutoFit/>
          </a:bodyPr>
          <a:lstStyle/>
          <a:p>
            <a:pPr algn="ctr"/>
            <a:r>
              <a:rPr lang="fr-FR" sz="2800" dirty="0" smtClean="0">
                <a:solidFill>
                  <a:schemeClr val="bg1">
                    <a:lumMod val="85000"/>
                  </a:schemeClr>
                </a:solidFill>
              </a:rPr>
              <a:t>www.abel-sculpture.com</a:t>
            </a:r>
            <a:endParaRPr lang="fr-FR" sz="2800" dirty="0">
              <a:solidFill>
                <a:schemeClr val="bg1">
                  <a:lumMod val="85000"/>
                </a:schemeClr>
              </a:solidFill>
            </a:endParaRPr>
          </a:p>
        </p:txBody>
      </p:sp>
      <p:sp>
        <p:nvSpPr>
          <p:cNvPr id="12" name="ZoneTexte 11"/>
          <p:cNvSpPr txBox="1"/>
          <p:nvPr/>
        </p:nvSpPr>
        <p:spPr>
          <a:xfrm>
            <a:off x="588230" y="6413679"/>
            <a:ext cx="8001978" cy="369332"/>
          </a:xfrm>
          <a:prstGeom prst="rect">
            <a:avLst/>
          </a:prstGeom>
          <a:noFill/>
        </p:spPr>
        <p:txBody>
          <a:bodyPr wrap="square" rtlCol="0">
            <a:spAutoFit/>
          </a:bodyPr>
          <a:lstStyle/>
          <a:p>
            <a:r>
              <a:rPr lang="fr-FR" dirty="0" smtClean="0">
                <a:solidFill>
                  <a:schemeClr val="bg1"/>
                </a:solidFill>
                <a:latin typeface="Corbel" panose="020B0503020204020204" pitchFamily="34" charset="0"/>
              </a:rPr>
              <a:t>Le masculin. Fusain. « Le Titan » : Terre cuite cirée. « Le sonique » : Terre cuite.</a:t>
            </a:r>
            <a:endParaRPr lang="fr-FR" dirty="0">
              <a:solidFill>
                <a:schemeClr val="bg1"/>
              </a:solidFill>
              <a:latin typeface="Corbel" panose="020B0503020204020204" pitchFamily="34" charset="0"/>
            </a:endParaRPr>
          </a:p>
        </p:txBody>
      </p:sp>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740" y="283336"/>
            <a:ext cx="4286527" cy="6033752"/>
          </a:xfrm>
          <a:prstGeom prst="rect">
            <a:avLst/>
          </a:prstGeom>
        </p:spPr>
      </p:pic>
      <p:pic>
        <p:nvPicPr>
          <p:cNvPr id="3" name="Imag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37850" y="1587027"/>
            <a:ext cx="3066747" cy="4601271"/>
          </a:xfrm>
          <a:prstGeom prst="rect">
            <a:avLst/>
          </a:prstGeom>
        </p:spPr>
      </p:pic>
      <p:pic>
        <p:nvPicPr>
          <p:cNvPr id="4" name="Imag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61420" y="344887"/>
            <a:ext cx="3518775" cy="3518775"/>
          </a:xfrm>
          <a:prstGeom prst="rect">
            <a:avLst/>
          </a:prstGeom>
        </p:spPr>
      </p:pic>
      <p:sp>
        <p:nvSpPr>
          <p:cNvPr id="13" name="Ellipse 12"/>
          <p:cNvSpPr/>
          <p:nvPr/>
        </p:nvSpPr>
        <p:spPr>
          <a:xfrm>
            <a:off x="7767931" y="5715782"/>
            <a:ext cx="250727" cy="25072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p:cNvSpPr/>
          <p:nvPr/>
        </p:nvSpPr>
        <p:spPr>
          <a:xfrm>
            <a:off x="11329468" y="3683568"/>
            <a:ext cx="250727" cy="25072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p:cNvSpPr/>
          <p:nvPr/>
        </p:nvSpPr>
        <p:spPr>
          <a:xfrm>
            <a:off x="500351" y="5937571"/>
            <a:ext cx="250727" cy="25072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2628925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70B34"/>
        </a:solidFill>
        <a:effectLst/>
      </p:bgPr>
    </p:bg>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6402" y="4255656"/>
            <a:ext cx="1559761" cy="2412430"/>
          </a:xfrm>
          <a:prstGeom prst="rect">
            <a:avLst/>
          </a:prstGeom>
          <a:solidFill>
            <a:srgbClr val="270B34"/>
          </a:solidFill>
        </p:spPr>
      </p:pic>
      <p:sp>
        <p:nvSpPr>
          <p:cNvPr id="7" name="ZoneTexte 6"/>
          <p:cNvSpPr txBox="1"/>
          <p:nvPr/>
        </p:nvSpPr>
        <p:spPr>
          <a:xfrm rot="16200000">
            <a:off x="-4417200" y="2696800"/>
            <a:ext cx="9220014" cy="523220"/>
          </a:xfrm>
          <a:prstGeom prst="rect">
            <a:avLst/>
          </a:prstGeom>
          <a:noFill/>
        </p:spPr>
        <p:txBody>
          <a:bodyPr wrap="square" rtlCol="0">
            <a:spAutoFit/>
          </a:bodyPr>
          <a:lstStyle/>
          <a:p>
            <a:pPr algn="ctr"/>
            <a:r>
              <a:rPr lang="fr-FR" sz="2800" dirty="0" smtClean="0">
                <a:solidFill>
                  <a:schemeClr val="bg1">
                    <a:lumMod val="85000"/>
                  </a:schemeClr>
                </a:solidFill>
              </a:rPr>
              <a:t>www.abel-sculpture.com</a:t>
            </a:r>
            <a:endParaRPr lang="fr-FR" sz="2800" dirty="0">
              <a:solidFill>
                <a:schemeClr val="bg1">
                  <a:lumMod val="85000"/>
                </a:schemeClr>
              </a:solidFill>
            </a:endParaRPr>
          </a:p>
        </p:txBody>
      </p:sp>
      <p:sp>
        <p:nvSpPr>
          <p:cNvPr id="12" name="ZoneTexte 11"/>
          <p:cNvSpPr txBox="1"/>
          <p:nvPr/>
        </p:nvSpPr>
        <p:spPr>
          <a:xfrm>
            <a:off x="588229" y="6413679"/>
            <a:ext cx="8308639" cy="369332"/>
          </a:xfrm>
          <a:prstGeom prst="rect">
            <a:avLst/>
          </a:prstGeom>
          <a:noFill/>
        </p:spPr>
        <p:txBody>
          <a:bodyPr wrap="square" rtlCol="0">
            <a:spAutoFit/>
          </a:bodyPr>
          <a:lstStyle/>
          <a:p>
            <a:r>
              <a:rPr lang="fr-FR" dirty="0" smtClean="0">
                <a:solidFill>
                  <a:schemeClr val="bg1"/>
                </a:solidFill>
                <a:latin typeface="Corbel" panose="020B0503020204020204" pitchFamily="34" charset="0"/>
              </a:rPr>
              <a:t>Le masculin. Mine de plomb. « </a:t>
            </a:r>
            <a:r>
              <a:rPr lang="fr-FR" dirty="0" err="1" smtClean="0">
                <a:solidFill>
                  <a:schemeClr val="bg1"/>
                </a:solidFill>
                <a:latin typeface="Corbel" panose="020B0503020204020204" pitchFamily="34" charset="0"/>
              </a:rPr>
              <a:t>Something</a:t>
            </a:r>
            <a:r>
              <a:rPr lang="fr-FR" dirty="0" smtClean="0">
                <a:solidFill>
                  <a:schemeClr val="bg1"/>
                </a:solidFill>
                <a:latin typeface="Corbel" panose="020B0503020204020204" pitchFamily="34" charset="0"/>
              </a:rPr>
              <a:t> </a:t>
            </a:r>
            <a:r>
              <a:rPr lang="fr-FR" dirty="0" err="1" smtClean="0">
                <a:solidFill>
                  <a:schemeClr val="bg1"/>
                </a:solidFill>
                <a:latin typeface="Corbel" panose="020B0503020204020204" pitchFamily="34" charset="0"/>
              </a:rPr>
              <a:t>under</a:t>
            </a:r>
            <a:r>
              <a:rPr lang="fr-FR" dirty="0" smtClean="0">
                <a:solidFill>
                  <a:schemeClr val="bg1"/>
                </a:solidFill>
                <a:latin typeface="Corbel" panose="020B0503020204020204" pitchFamily="34" charset="0"/>
              </a:rPr>
              <a:t> the table » : Terre cuite patinée.</a:t>
            </a:r>
            <a:endParaRPr lang="fr-FR" dirty="0">
              <a:solidFill>
                <a:schemeClr val="bg1"/>
              </a:solidFill>
              <a:latin typeface="Corbel" panose="020B0503020204020204" pitchFamily="34" charset="0"/>
            </a:endParaRPr>
          </a:p>
        </p:txBody>
      </p:sp>
      <p:pic>
        <p:nvPicPr>
          <p:cNvPr id="6" name="Image 5"/>
          <p:cNvPicPr>
            <a:picLocks noChangeAspect="1"/>
          </p:cNvPicPr>
          <p:nvPr/>
        </p:nvPicPr>
        <p:blipFill rotWithShape="1">
          <a:blip r:embed="rId3" cstate="print">
            <a:extLst>
              <a:ext uri="{28A0092B-C50C-407E-A947-70E740481C1C}">
                <a14:useLocalDpi xmlns:a14="http://schemas.microsoft.com/office/drawing/2010/main" val="0"/>
              </a:ext>
            </a:extLst>
          </a:blip>
          <a:srcRect l="8514" t="12924" r="10324" b="23977"/>
          <a:stretch/>
        </p:blipFill>
        <p:spPr>
          <a:xfrm>
            <a:off x="711241" y="794758"/>
            <a:ext cx="3129567" cy="4327301"/>
          </a:xfrm>
          <a:prstGeom prst="rect">
            <a:avLst/>
          </a:prstGeom>
        </p:spPr>
      </p:pic>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14423" y="794758"/>
            <a:ext cx="4582446" cy="5223989"/>
          </a:xfrm>
          <a:prstGeom prst="rect">
            <a:avLst/>
          </a:prstGeom>
        </p:spPr>
      </p:pic>
    </p:spTree>
    <p:extLst>
      <p:ext uri="{BB962C8B-B14F-4D97-AF65-F5344CB8AC3E}">
        <p14:creationId xmlns:p14="http://schemas.microsoft.com/office/powerpoint/2010/main" val="40992951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70B34"/>
        </a:solidFill>
        <a:effectLst/>
      </p:bgPr>
    </p:bg>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6402" y="4255656"/>
            <a:ext cx="1559761" cy="2412430"/>
          </a:xfrm>
          <a:prstGeom prst="rect">
            <a:avLst/>
          </a:prstGeom>
          <a:solidFill>
            <a:srgbClr val="270B34"/>
          </a:solidFill>
        </p:spPr>
      </p:pic>
      <p:sp>
        <p:nvSpPr>
          <p:cNvPr id="7" name="ZoneTexte 6"/>
          <p:cNvSpPr txBox="1"/>
          <p:nvPr/>
        </p:nvSpPr>
        <p:spPr>
          <a:xfrm rot="16200000">
            <a:off x="-4417200" y="2696800"/>
            <a:ext cx="9220014" cy="523220"/>
          </a:xfrm>
          <a:prstGeom prst="rect">
            <a:avLst/>
          </a:prstGeom>
          <a:noFill/>
        </p:spPr>
        <p:txBody>
          <a:bodyPr wrap="square" rtlCol="0">
            <a:spAutoFit/>
          </a:bodyPr>
          <a:lstStyle/>
          <a:p>
            <a:pPr algn="ctr"/>
            <a:r>
              <a:rPr lang="fr-FR" sz="2800" dirty="0" smtClean="0">
                <a:solidFill>
                  <a:schemeClr val="bg1">
                    <a:lumMod val="85000"/>
                  </a:schemeClr>
                </a:solidFill>
              </a:rPr>
              <a:t>www.abel-sculpture.com</a:t>
            </a:r>
            <a:endParaRPr lang="fr-FR" sz="2800" dirty="0">
              <a:solidFill>
                <a:schemeClr val="bg1">
                  <a:lumMod val="85000"/>
                </a:schemeClr>
              </a:solidFill>
            </a:endParaRPr>
          </a:p>
        </p:txBody>
      </p:sp>
      <p:sp>
        <p:nvSpPr>
          <p:cNvPr id="12" name="ZoneTexte 11"/>
          <p:cNvSpPr txBox="1"/>
          <p:nvPr/>
        </p:nvSpPr>
        <p:spPr>
          <a:xfrm>
            <a:off x="588229" y="6413679"/>
            <a:ext cx="8308639" cy="369332"/>
          </a:xfrm>
          <a:prstGeom prst="rect">
            <a:avLst/>
          </a:prstGeom>
          <a:noFill/>
        </p:spPr>
        <p:txBody>
          <a:bodyPr wrap="square" rtlCol="0">
            <a:spAutoFit/>
          </a:bodyPr>
          <a:lstStyle/>
          <a:p>
            <a:r>
              <a:rPr lang="fr-FR" dirty="0" smtClean="0">
                <a:solidFill>
                  <a:schemeClr val="bg1"/>
                </a:solidFill>
                <a:latin typeface="Corbel" panose="020B0503020204020204" pitchFamily="34" charset="0"/>
              </a:rPr>
              <a:t>« La Promesse du diable ». Terre </a:t>
            </a:r>
            <a:r>
              <a:rPr lang="fr-FR" dirty="0" err="1" smtClean="0">
                <a:solidFill>
                  <a:schemeClr val="bg1"/>
                </a:solidFill>
                <a:latin typeface="Corbel" panose="020B0503020204020204" pitchFamily="34" charset="0"/>
              </a:rPr>
              <a:t>chamottée</a:t>
            </a:r>
            <a:r>
              <a:rPr lang="fr-FR" dirty="0" smtClean="0">
                <a:solidFill>
                  <a:schemeClr val="bg1"/>
                </a:solidFill>
                <a:latin typeface="Corbel" panose="020B0503020204020204" pitchFamily="34" charset="0"/>
              </a:rPr>
              <a:t>. Haut. 40 cm.</a:t>
            </a:r>
            <a:endParaRPr lang="fr-FR" dirty="0">
              <a:solidFill>
                <a:schemeClr val="bg1"/>
              </a:solidFill>
              <a:latin typeface="Corbel" panose="020B0503020204020204" pitchFamily="34" charset="0"/>
            </a:endParaRPr>
          </a:p>
        </p:txBody>
      </p:sp>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9755" y="134412"/>
            <a:ext cx="8259597" cy="4273845"/>
          </a:xfrm>
          <a:prstGeom prst="rect">
            <a:avLst/>
          </a:prstGeom>
        </p:spPr>
      </p:pic>
      <p:pic>
        <p:nvPicPr>
          <p:cNvPr id="9" name="Image 8"/>
          <p:cNvPicPr>
            <a:picLocks noChangeAspect="1"/>
          </p:cNvPicPr>
          <p:nvPr/>
        </p:nvPicPr>
        <p:blipFill rotWithShape="1">
          <a:blip r:embed="rId4" cstate="print">
            <a:extLst>
              <a:ext uri="{28A0092B-C50C-407E-A947-70E740481C1C}">
                <a14:useLocalDpi xmlns:a14="http://schemas.microsoft.com/office/drawing/2010/main" val="0"/>
              </a:ext>
            </a:extLst>
          </a:blip>
          <a:srcRect t="8489" b="3306"/>
          <a:stretch/>
        </p:blipFill>
        <p:spPr>
          <a:xfrm>
            <a:off x="770500" y="134412"/>
            <a:ext cx="4651506" cy="6177333"/>
          </a:xfrm>
          <a:prstGeom prst="rect">
            <a:avLst/>
          </a:prstGeom>
        </p:spPr>
      </p:pic>
      <p:sp>
        <p:nvSpPr>
          <p:cNvPr id="11" name="Ellipse 10"/>
          <p:cNvSpPr/>
          <p:nvPr/>
        </p:nvSpPr>
        <p:spPr>
          <a:xfrm>
            <a:off x="5296642" y="5767297"/>
            <a:ext cx="250727" cy="25072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p:cNvSpPr/>
          <p:nvPr/>
        </p:nvSpPr>
        <p:spPr>
          <a:xfrm>
            <a:off x="5547369" y="5767297"/>
            <a:ext cx="250727" cy="250727"/>
          </a:xfrm>
          <a:prstGeom prst="ellips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0457961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70B34"/>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cstate="print">
            <a:extLst>
              <a:ext uri="{28A0092B-C50C-407E-A947-70E740481C1C}">
                <a14:useLocalDpi xmlns:a14="http://schemas.microsoft.com/office/drawing/2010/main" val="0"/>
              </a:ext>
            </a:extLst>
          </a:blip>
          <a:srcRect l="11165"/>
          <a:stretch/>
        </p:blipFill>
        <p:spPr>
          <a:xfrm>
            <a:off x="711719" y="177001"/>
            <a:ext cx="5777793" cy="6503964"/>
          </a:xfrm>
          <a:prstGeom prst="rect">
            <a:avLst/>
          </a:prstGeom>
        </p:spPr>
      </p:pic>
      <p:pic>
        <p:nvPicPr>
          <p:cNvPr id="3" name="Image 2"/>
          <p:cNvPicPr>
            <a:picLocks noChangeAspect="1"/>
          </p:cNvPicPr>
          <p:nvPr/>
        </p:nvPicPr>
        <p:blipFill rotWithShape="1">
          <a:blip r:embed="rId3" cstate="print">
            <a:extLst>
              <a:ext uri="{28A0092B-C50C-407E-A947-70E740481C1C}">
                <a14:useLocalDpi xmlns:a14="http://schemas.microsoft.com/office/drawing/2010/main" val="0"/>
              </a:ext>
            </a:extLst>
          </a:blip>
          <a:srcRect l="4065" t="6788"/>
          <a:stretch/>
        </p:blipFill>
        <p:spPr>
          <a:xfrm rot="5400000">
            <a:off x="4975264" y="1512937"/>
            <a:ext cx="6639952" cy="3670347"/>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86632" y="4268535"/>
            <a:ext cx="1559761" cy="2412430"/>
          </a:xfrm>
          <a:prstGeom prst="rect">
            <a:avLst/>
          </a:prstGeom>
          <a:solidFill>
            <a:srgbClr val="270B34"/>
          </a:solidFill>
        </p:spPr>
      </p:pic>
      <p:sp>
        <p:nvSpPr>
          <p:cNvPr id="8" name="ZoneTexte 7"/>
          <p:cNvSpPr txBox="1"/>
          <p:nvPr/>
        </p:nvSpPr>
        <p:spPr>
          <a:xfrm rot="16200000">
            <a:off x="-4417200" y="2696800"/>
            <a:ext cx="9220014" cy="523220"/>
          </a:xfrm>
          <a:prstGeom prst="rect">
            <a:avLst/>
          </a:prstGeom>
          <a:noFill/>
        </p:spPr>
        <p:txBody>
          <a:bodyPr wrap="square" rtlCol="0">
            <a:spAutoFit/>
          </a:bodyPr>
          <a:lstStyle/>
          <a:p>
            <a:pPr algn="ctr"/>
            <a:r>
              <a:rPr lang="fr-FR" sz="2800" dirty="0" smtClean="0">
                <a:solidFill>
                  <a:schemeClr val="bg1">
                    <a:lumMod val="85000"/>
                  </a:schemeClr>
                </a:solidFill>
              </a:rPr>
              <a:t>www.abel-sculpture.com</a:t>
            </a:r>
            <a:endParaRPr lang="fr-FR" sz="2800" dirty="0">
              <a:solidFill>
                <a:schemeClr val="bg1">
                  <a:lumMod val="85000"/>
                </a:schemeClr>
              </a:solidFill>
            </a:endParaRPr>
          </a:p>
        </p:txBody>
      </p:sp>
      <p:sp>
        <p:nvSpPr>
          <p:cNvPr id="6" name="Ellipse 5"/>
          <p:cNvSpPr/>
          <p:nvPr/>
        </p:nvSpPr>
        <p:spPr>
          <a:xfrm>
            <a:off x="6218267" y="6417359"/>
            <a:ext cx="250727" cy="25072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p:cNvSpPr/>
          <p:nvPr/>
        </p:nvSpPr>
        <p:spPr>
          <a:xfrm>
            <a:off x="5922810" y="6417359"/>
            <a:ext cx="250727" cy="250727"/>
          </a:xfrm>
          <a:prstGeom prst="ellips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681293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70B34"/>
        </a:solidFill>
        <a:effectLst/>
      </p:bgPr>
    </p:bg>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4984124" y="257579"/>
            <a:ext cx="6503831" cy="6269830"/>
          </a:xfrm>
        </p:spPr>
        <p:txBody>
          <a:bodyPr>
            <a:noAutofit/>
          </a:bodyPr>
          <a:lstStyle/>
          <a:p>
            <a:pPr algn="l"/>
            <a:r>
              <a:rPr lang="fr-FR" sz="1400" i="1" dirty="0">
                <a:solidFill>
                  <a:schemeClr val="bg1"/>
                </a:solidFill>
              </a:rPr>
              <a:t>« Sensualité, équilibre, énergie et douceur guident mes mains </a:t>
            </a:r>
            <a:r>
              <a:rPr lang="fr-FR" sz="1400" i="1" dirty="0" smtClean="0">
                <a:solidFill>
                  <a:schemeClr val="bg1"/>
                </a:solidFill>
              </a:rPr>
              <a:t>»</a:t>
            </a:r>
            <a:endParaRPr lang="fr-FR" sz="1400" dirty="0">
              <a:solidFill>
                <a:schemeClr val="bg1"/>
              </a:solidFill>
            </a:endParaRPr>
          </a:p>
          <a:p>
            <a:pPr algn="l"/>
            <a:r>
              <a:rPr lang="fr-FR" sz="1400" b="1" dirty="0">
                <a:solidFill>
                  <a:schemeClr val="bg1"/>
                </a:solidFill>
                <a:latin typeface="Corbel" panose="020B0503020204020204" pitchFamily="34" charset="0"/>
                <a:cs typeface="Kalinga" panose="020B0502040204020203" pitchFamily="34" charset="0"/>
              </a:rPr>
              <a:t>Les sculptures d’Abel traduisent l’esthétique des émotions avant tout.</a:t>
            </a:r>
          </a:p>
          <a:p>
            <a:pPr algn="l"/>
            <a:r>
              <a:rPr lang="fr-FR" sz="1400" dirty="0">
                <a:solidFill>
                  <a:schemeClr val="bg1"/>
                </a:solidFill>
                <a:latin typeface="Corbel" panose="020B0503020204020204" pitchFamily="34" charset="0"/>
                <a:cs typeface="Kalinga" panose="020B0502040204020203" pitchFamily="34" charset="0"/>
              </a:rPr>
              <a:t>La source d’inspiration d’Abel est en perpétuel mouvement, le corps de la femme et de l’homme  s’illustrent dans ce qu’ils ont de plus touchant : un supplément d’âme qui transparait dans ses moindres « faits et gestes ».</a:t>
            </a:r>
          </a:p>
          <a:p>
            <a:pPr algn="l"/>
            <a:r>
              <a:rPr lang="fr-FR" sz="1400" dirty="0">
                <a:solidFill>
                  <a:schemeClr val="bg1"/>
                </a:solidFill>
                <a:latin typeface="Corbel" panose="020B0503020204020204" pitchFamily="34" charset="0"/>
                <a:cs typeface="Kalinga" panose="020B0502040204020203" pitchFamily="34" charset="0"/>
              </a:rPr>
              <a:t>Le monde est un théâtre…Et comme un spectateur, ultra-sensible à ce qui se dégage de l’Autre, le sculpteur travaille ces émotions impalpables jusqu’à les matérialiser en un objet unique, chargé d’énergie, et de sensualité. </a:t>
            </a:r>
          </a:p>
          <a:p>
            <a:pPr algn="l"/>
            <a:r>
              <a:rPr lang="fr-FR" sz="1400" dirty="0">
                <a:solidFill>
                  <a:schemeClr val="bg1"/>
                </a:solidFill>
                <a:latin typeface="Corbel" panose="020B0503020204020204" pitchFamily="34" charset="0"/>
                <a:cs typeface="Kalinga" panose="020B0502040204020203" pitchFamily="34" charset="0"/>
              </a:rPr>
              <a:t>Le travail de la terre est tantôt brut tantôt stylisé, et l’audace de formes envolées est librement abordée grâce à une matière à base de résines, mise au point par l’artiste. </a:t>
            </a:r>
          </a:p>
          <a:p>
            <a:pPr algn="l"/>
            <a:r>
              <a:rPr lang="fr-FR" sz="1400" dirty="0">
                <a:solidFill>
                  <a:schemeClr val="bg1"/>
                </a:solidFill>
                <a:latin typeface="Corbel" panose="020B0503020204020204" pitchFamily="34" charset="0"/>
                <a:cs typeface="Kalinga" panose="020B0502040204020203" pitchFamily="34" charset="0"/>
              </a:rPr>
              <a:t>Qu’il s’agisse d’une terre brute empreinte de la gestuelle de la main, ou d’une pièce plus sophistiquée en fonte d’aluminium longuement polie, le contact physique avec la pièce en création est primordial pour Abel.</a:t>
            </a:r>
          </a:p>
          <a:p>
            <a:pPr algn="l"/>
            <a:r>
              <a:rPr lang="fr-FR" sz="1400" dirty="0">
                <a:solidFill>
                  <a:schemeClr val="bg1"/>
                </a:solidFill>
                <a:latin typeface="Corbel" panose="020B0503020204020204" pitchFamily="34" charset="0"/>
                <a:cs typeface="Kalinga" panose="020B0502040204020203" pitchFamily="34" charset="0"/>
              </a:rPr>
              <a:t>Ces deux approches ne sont pas paradoxales, elles ne font que satisfaire le besoin instinctif de toucher, pour mieux le partager.</a:t>
            </a:r>
          </a:p>
          <a:p>
            <a:pPr algn="l"/>
            <a:r>
              <a:rPr lang="fr-FR" sz="1400" dirty="0">
                <a:solidFill>
                  <a:schemeClr val="bg1"/>
                </a:solidFill>
                <a:latin typeface="Corbel" panose="020B0503020204020204" pitchFamily="34" charset="0"/>
                <a:cs typeface="Kalinga" panose="020B0502040204020203" pitchFamily="34" charset="0"/>
              </a:rPr>
              <a:t> </a:t>
            </a:r>
          </a:p>
          <a:p>
            <a:pPr algn="l"/>
            <a:r>
              <a:rPr lang="fr-FR" sz="1400" dirty="0">
                <a:solidFill>
                  <a:schemeClr val="bg1"/>
                </a:solidFill>
                <a:latin typeface="Corbel" panose="020B0503020204020204" pitchFamily="34" charset="0"/>
                <a:cs typeface="Kalinga" panose="020B0502040204020203" pitchFamily="34" charset="0"/>
              </a:rPr>
              <a:t>Les créations d’Abel charment, séduisent et étonnent parfois, par leur présence si particulière dans l’espace : suspensions improbables ou discrètes, déséquilibres ambitieux, pièces lumineuses, patines </a:t>
            </a:r>
            <a:r>
              <a:rPr lang="fr-FR" sz="1400" dirty="0" smtClean="0">
                <a:solidFill>
                  <a:schemeClr val="bg1"/>
                </a:solidFill>
                <a:latin typeface="Corbel" panose="020B0503020204020204" pitchFamily="34" charset="0"/>
                <a:cs typeface="Kalinga" panose="020B0502040204020203" pitchFamily="34" charset="0"/>
              </a:rPr>
              <a:t>recherchées, </a:t>
            </a:r>
            <a:r>
              <a:rPr lang="fr-FR" sz="1400" dirty="0">
                <a:solidFill>
                  <a:schemeClr val="bg1"/>
                </a:solidFill>
                <a:latin typeface="Corbel" panose="020B0503020204020204" pitchFamily="34" charset="0"/>
                <a:cs typeface="Kalinga" panose="020B0502040204020203" pitchFamily="34" charset="0"/>
              </a:rPr>
              <a:t>toutes portent une signature forte et élégante.</a:t>
            </a:r>
          </a:p>
          <a:p>
            <a:pPr algn="l"/>
            <a:r>
              <a:rPr lang="fr-FR" sz="1400" dirty="0">
                <a:solidFill>
                  <a:schemeClr val="bg1"/>
                </a:solidFill>
                <a:latin typeface="Corbel" panose="020B0503020204020204" pitchFamily="34" charset="0"/>
                <a:cs typeface="Kalinga" panose="020B0502040204020203" pitchFamily="34" charset="0"/>
              </a:rPr>
              <a:t>Depuis 2005, si Abel privilégie les pièces uniques, certaines œuvres ont fait l’objet d’édition en séries limitées, notamment pour l’ornementation des salles de bains haut de gamme, et diffusées à l’international.</a:t>
            </a:r>
          </a:p>
          <a:p>
            <a:pPr algn="l"/>
            <a:r>
              <a:rPr lang="fr-FR" sz="1400" dirty="0">
                <a:solidFill>
                  <a:schemeClr val="bg1"/>
                </a:solidFill>
                <a:latin typeface="Corbel" panose="020B0503020204020204" pitchFamily="34" charset="0"/>
                <a:cs typeface="Kalinga" panose="020B0502040204020203" pitchFamily="34" charset="0"/>
              </a:rPr>
              <a:t>Par sa maîtrise de différents matériaux, Abel répond à des demandes de créations, par des recherches très personnalisées, et conçoit La sculpture qui sera le lien entre son Art et le lieu de vie du client.</a:t>
            </a:r>
          </a:p>
          <a:p>
            <a:pPr algn="l"/>
            <a:endParaRPr lang="fr-FR" sz="1400" dirty="0">
              <a:solidFill>
                <a:schemeClr val="bg1"/>
              </a:solidFill>
            </a:endParaRPr>
          </a:p>
        </p:txBody>
      </p:sp>
      <p:pic>
        <p:nvPicPr>
          <p:cNvPr id="2" name="Image 1"/>
          <p:cNvPicPr>
            <a:picLocks noChangeAspect="1"/>
          </p:cNvPicPr>
          <p:nvPr/>
        </p:nvPicPr>
        <p:blipFill rotWithShape="1">
          <a:blip r:embed="rId2" cstate="print">
            <a:extLst>
              <a:ext uri="{28A0092B-C50C-407E-A947-70E740481C1C}">
                <a14:useLocalDpi xmlns:a14="http://schemas.microsoft.com/office/drawing/2010/main" val="0"/>
              </a:ext>
            </a:extLst>
          </a:blip>
          <a:srcRect l="10125" r="12692" b="6103"/>
          <a:stretch/>
        </p:blipFill>
        <p:spPr>
          <a:xfrm>
            <a:off x="283335" y="257578"/>
            <a:ext cx="4128709" cy="5022761"/>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9859" y="4928540"/>
            <a:ext cx="1247496" cy="1929460"/>
          </a:xfrm>
          <a:prstGeom prst="rect">
            <a:avLst/>
          </a:prstGeom>
          <a:solidFill>
            <a:srgbClr val="270B34"/>
          </a:solidFill>
        </p:spPr>
      </p:pic>
    </p:spTree>
    <p:extLst>
      <p:ext uri="{BB962C8B-B14F-4D97-AF65-F5344CB8AC3E}">
        <p14:creationId xmlns:p14="http://schemas.microsoft.com/office/powerpoint/2010/main" val="17911218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70B34"/>
        </a:solidFill>
        <a:effectLst/>
      </p:bgPr>
    </p:bg>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6402" y="4255656"/>
            <a:ext cx="1559761" cy="2412430"/>
          </a:xfrm>
          <a:prstGeom prst="rect">
            <a:avLst/>
          </a:prstGeom>
          <a:solidFill>
            <a:srgbClr val="270B34"/>
          </a:solidFill>
        </p:spPr>
      </p:pic>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723" y="253219"/>
            <a:ext cx="6414867" cy="6414867"/>
          </a:xfrm>
          <a:prstGeom prst="rect">
            <a:avLst/>
          </a:prstGeom>
        </p:spPr>
      </p:pic>
      <p:pic>
        <p:nvPicPr>
          <p:cNvPr id="6" name="Image 5"/>
          <p:cNvPicPr>
            <a:picLocks noChangeAspect="1"/>
          </p:cNvPicPr>
          <p:nvPr/>
        </p:nvPicPr>
        <p:blipFill rotWithShape="1">
          <a:blip r:embed="rId4" cstate="print">
            <a:extLst>
              <a:ext uri="{28A0092B-C50C-407E-A947-70E740481C1C}">
                <a14:useLocalDpi xmlns:a14="http://schemas.microsoft.com/office/drawing/2010/main" val="0"/>
              </a:ext>
            </a:extLst>
          </a:blip>
          <a:srcRect t="24780" r="11509" b="16606"/>
          <a:stretch/>
        </p:blipFill>
        <p:spPr>
          <a:xfrm rot="5400000">
            <a:off x="7678056" y="1591674"/>
            <a:ext cx="4266562" cy="1589652"/>
          </a:xfrm>
          <a:prstGeom prst="rect">
            <a:avLst/>
          </a:prstGeom>
          <a:ln>
            <a:noFill/>
          </a:ln>
          <a:effectLst>
            <a:softEdge rad="112500"/>
          </a:effectLst>
        </p:spPr>
      </p:pic>
      <p:sp>
        <p:nvSpPr>
          <p:cNvPr id="7" name="ZoneTexte 6"/>
          <p:cNvSpPr txBox="1"/>
          <p:nvPr/>
        </p:nvSpPr>
        <p:spPr>
          <a:xfrm rot="16200000">
            <a:off x="-4417200" y="2696800"/>
            <a:ext cx="9220014" cy="523220"/>
          </a:xfrm>
          <a:prstGeom prst="rect">
            <a:avLst/>
          </a:prstGeom>
          <a:noFill/>
        </p:spPr>
        <p:txBody>
          <a:bodyPr wrap="square" rtlCol="0">
            <a:spAutoFit/>
          </a:bodyPr>
          <a:lstStyle/>
          <a:p>
            <a:pPr algn="ctr"/>
            <a:r>
              <a:rPr lang="fr-FR" sz="2800" dirty="0" smtClean="0">
                <a:solidFill>
                  <a:schemeClr val="bg1">
                    <a:lumMod val="85000"/>
                  </a:schemeClr>
                </a:solidFill>
              </a:rPr>
              <a:t>www.abel-sculpture.com</a:t>
            </a:r>
            <a:endParaRPr lang="fr-FR" sz="2800" dirty="0">
              <a:solidFill>
                <a:schemeClr val="bg1">
                  <a:lumMod val="85000"/>
                </a:schemeClr>
              </a:solidFill>
            </a:endParaRPr>
          </a:p>
        </p:txBody>
      </p:sp>
      <p:sp>
        <p:nvSpPr>
          <p:cNvPr id="2" name="Ellipse 1"/>
          <p:cNvSpPr/>
          <p:nvPr/>
        </p:nvSpPr>
        <p:spPr>
          <a:xfrm>
            <a:off x="10606163" y="4134118"/>
            <a:ext cx="250727" cy="25072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36417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70B34"/>
        </a:solidFill>
        <a:effectLst/>
      </p:bgPr>
    </p:bg>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6402" y="4255656"/>
            <a:ext cx="1559761" cy="2412430"/>
          </a:xfrm>
          <a:prstGeom prst="rect">
            <a:avLst/>
          </a:prstGeom>
          <a:solidFill>
            <a:srgbClr val="270B34"/>
          </a:solidFill>
        </p:spPr>
      </p:pic>
      <p:sp>
        <p:nvSpPr>
          <p:cNvPr id="7" name="ZoneTexte 6"/>
          <p:cNvSpPr txBox="1"/>
          <p:nvPr/>
        </p:nvSpPr>
        <p:spPr>
          <a:xfrm rot="16200000">
            <a:off x="-4417200" y="2696800"/>
            <a:ext cx="9220014" cy="523220"/>
          </a:xfrm>
          <a:prstGeom prst="rect">
            <a:avLst/>
          </a:prstGeom>
          <a:noFill/>
        </p:spPr>
        <p:txBody>
          <a:bodyPr wrap="square" rtlCol="0">
            <a:spAutoFit/>
          </a:bodyPr>
          <a:lstStyle/>
          <a:p>
            <a:pPr algn="ctr"/>
            <a:r>
              <a:rPr lang="fr-FR" sz="2800" dirty="0" smtClean="0">
                <a:solidFill>
                  <a:schemeClr val="bg1">
                    <a:lumMod val="85000"/>
                  </a:schemeClr>
                </a:solidFill>
              </a:rPr>
              <a:t>www.abel-sculpture.com</a:t>
            </a:r>
            <a:endParaRPr lang="fr-FR" sz="2800" dirty="0">
              <a:solidFill>
                <a:schemeClr val="bg1">
                  <a:lumMod val="85000"/>
                </a:schemeClr>
              </a:solidFill>
            </a:endParaRPr>
          </a:p>
        </p:txBody>
      </p:sp>
      <p:pic>
        <p:nvPicPr>
          <p:cNvPr id="4" name="Image 3"/>
          <p:cNvPicPr>
            <a:picLocks noChangeAspect="1"/>
          </p:cNvPicPr>
          <p:nvPr/>
        </p:nvPicPr>
        <p:blipFill rotWithShape="1">
          <a:blip r:embed="rId3" cstate="print">
            <a:extLst>
              <a:ext uri="{28A0092B-C50C-407E-A947-70E740481C1C}">
                <a14:useLocalDpi xmlns:a14="http://schemas.microsoft.com/office/drawing/2010/main" val="0"/>
              </a:ext>
            </a:extLst>
          </a:blip>
          <a:srcRect l="31649" t="489" r="5726" b="-489"/>
          <a:stretch/>
        </p:blipFill>
        <p:spPr>
          <a:xfrm>
            <a:off x="837127" y="322446"/>
            <a:ext cx="4906851" cy="5271926"/>
          </a:xfrm>
          <a:prstGeom prst="rect">
            <a:avLst/>
          </a:prstGeom>
        </p:spPr>
      </p:pic>
      <p:pic>
        <p:nvPicPr>
          <p:cNvPr id="6" name="Image 5"/>
          <p:cNvPicPr>
            <a:picLocks noChangeAspect="1"/>
          </p:cNvPicPr>
          <p:nvPr/>
        </p:nvPicPr>
        <p:blipFill rotWithShape="1">
          <a:blip r:embed="rId4">
            <a:extLst>
              <a:ext uri="{28A0092B-C50C-407E-A947-70E740481C1C}">
                <a14:useLocalDpi xmlns:a14="http://schemas.microsoft.com/office/drawing/2010/main" val="0"/>
              </a:ext>
            </a:extLst>
          </a:blip>
          <a:srcRect l="17867" t="36432" r="12752" b="11138"/>
          <a:stretch/>
        </p:blipFill>
        <p:spPr>
          <a:xfrm>
            <a:off x="8486877" y="322446"/>
            <a:ext cx="2678807" cy="3595661"/>
          </a:xfrm>
          <a:prstGeom prst="rect">
            <a:avLst/>
          </a:prstGeom>
          <a:ln>
            <a:noFill/>
          </a:ln>
          <a:effectLst>
            <a:softEdge rad="112500"/>
          </a:effectLst>
        </p:spPr>
      </p:pic>
      <p:pic>
        <p:nvPicPr>
          <p:cNvPr id="8" name="Imag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23018" y="2765184"/>
            <a:ext cx="1978764" cy="2829188"/>
          </a:xfrm>
          <a:prstGeom prst="rect">
            <a:avLst/>
          </a:prstGeom>
        </p:spPr>
      </p:pic>
      <p:sp>
        <p:nvSpPr>
          <p:cNvPr id="9" name="ZoneTexte 8"/>
          <p:cNvSpPr txBox="1"/>
          <p:nvPr/>
        </p:nvSpPr>
        <p:spPr>
          <a:xfrm>
            <a:off x="588229" y="6413679"/>
            <a:ext cx="8308639" cy="369332"/>
          </a:xfrm>
          <a:prstGeom prst="rect">
            <a:avLst/>
          </a:prstGeom>
          <a:noFill/>
        </p:spPr>
        <p:txBody>
          <a:bodyPr wrap="square" rtlCol="0">
            <a:spAutoFit/>
          </a:bodyPr>
          <a:lstStyle/>
          <a:p>
            <a:r>
              <a:rPr lang="fr-FR" dirty="0" smtClean="0">
                <a:solidFill>
                  <a:schemeClr val="bg1"/>
                </a:solidFill>
                <a:latin typeface="Corbel" panose="020B0503020204020204" pitchFamily="34" charset="0"/>
              </a:rPr>
              <a:t>Op Zoom. Résine modelée. Collection particulière.</a:t>
            </a:r>
            <a:endParaRPr lang="fr-FR" dirty="0">
              <a:solidFill>
                <a:schemeClr val="bg1"/>
              </a:solidFill>
              <a:latin typeface="Corbel" panose="020B0503020204020204" pitchFamily="34" charset="0"/>
            </a:endParaRPr>
          </a:p>
        </p:txBody>
      </p:sp>
    </p:spTree>
    <p:extLst>
      <p:ext uri="{BB962C8B-B14F-4D97-AF65-F5344CB8AC3E}">
        <p14:creationId xmlns:p14="http://schemas.microsoft.com/office/powerpoint/2010/main" val="5965067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70B34"/>
        </a:solidFill>
        <a:effectLst/>
      </p:bgPr>
    </p:bg>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6402" y="4255656"/>
            <a:ext cx="1559761" cy="2412430"/>
          </a:xfrm>
          <a:prstGeom prst="rect">
            <a:avLst/>
          </a:prstGeom>
          <a:solidFill>
            <a:srgbClr val="270B34"/>
          </a:solidFill>
        </p:spPr>
      </p:pic>
      <p:pic>
        <p:nvPicPr>
          <p:cNvPr id="3" name="Image 2"/>
          <p:cNvPicPr>
            <a:picLocks noChangeAspect="1"/>
          </p:cNvPicPr>
          <p:nvPr/>
        </p:nvPicPr>
        <p:blipFill rotWithShape="1">
          <a:blip r:embed="rId3" cstate="print">
            <a:extLst>
              <a:ext uri="{28A0092B-C50C-407E-A947-70E740481C1C}">
                <a14:useLocalDpi xmlns:a14="http://schemas.microsoft.com/office/drawing/2010/main" val="0"/>
              </a:ext>
            </a:extLst>
          </a:blip>
          <a:srcRect t="22468" b="26336"/>
          <a:stretch/>
        </p:blipFill>
        <p:spPr>
          <a:xfrm rot="5400000">
            <a:off x="7603585" y="1681093"/>
            <a:ext cx="4445394" cy="1280160"/>
          </a:xfrm>
          <a:prstGeom prst="rect">
            <a:avLst/>
          </a:prstGeom>
          <a:ln>
            <a:noFill/>
          </a:ln>
          <a:effectLst>
            <a:softEdge rad="112500"/>
          </a:effectLst>
        </p:spPr>
      </p:pic>
      <p:sp>
        <p:nvSpPr>
          <p:cNvPr id="7" name="ZoneTexte 6"/>
          <p:cNvSpPr txBox="1"/>
          <p:nvPr/>
        </p:nvSpPr>
        <p:spPr>
          <a:xfrm rot="16200000">
            <a:off x="-4417200" y="2696800"/>
            <a:ext cx="9220014" cy="523220"/>
          </a:xfrm>
          <a:prstGeom prst="rect">
            <a:avLst/>
          </a:prstGeom>
          <a:noFill/>
        </p:spPr>
        <p:txBody>
          <a:bodyPr wrap="square" rtlCol="0">
            <a:spAutoFit/>
          </a:bodyPr>
          <a:lstStyle/>
          <a:p>
            <a:pPr algn="ctr"/>
            <a:r>
              <a:rPr lang="fr-FR" sz="2800" dirty="0" smtClean="0">
                <a:solidFill>
                  <a:schemeClr val="bg1">
                    <a:lumMod val="85000"/>
                  </a:schemeClr>
                </a:solidFill>
              </a:rPr>
              <a:t>www.abel-sculpture.com</a:t>
            </a:r>
            <a:endParaRPr lang="fr-FR" sz="2800" dirty="0">
              <a:solidFill>
                <a:schemeClr val="bg1">
                  <a:lumMod val="85000"/>
                </a:schemeClr>
              </a:solidFill>
            </a:endParaRPr>
          </a:p>
        </p:txBody>
      </p:sp>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56804" y="1461247"/>
            <a:ext cx="5323240" cy="2994323"/>
          </a:xfrm>
          <a:prstGeom prst="rect">
            <a:avLst/>
          </a:prstGeom>
        </p:spPr>
      </p:pic>
      <p:pic>
        <p:nvPicPr>
          <p:cNvPr id="9" name="Image 8"/>
          <p:cNvPicPr>
            <a:picLocks noChangeAspect="1"/>
          </p:cNvPicPr>
          <p:nvPr/>
        </p:nvPicPr>
        <p:blipFill rotWithShape="1">
          <a:blip r:embed="rId5" cstate="print">
            <a:extLst>
              <a:ext uri="{28A0092B-C50C-407E-A947-70E740481C1C}">
                <a14:useLocalDpi xmlns:a14="http://schemas.microsoft.com/office/drawing/2010/main" val="0"/>
              </a:ext>
            </a:extLst>
          </a:blip>
          <a:srcRect t="11303"/>
          <a:stretch/>
        </p:blipFill>
        <p:spPr>
          <a:xfrm rot="5400000">
            <a:off x="2922088" y="1934653"/>
            <a:ext cx="6537339" cy="3261614"/>
          </a:xfrm>
          <a:prstGeom prst="rect">
            <a:avLst/>
          </a:prstGeom>
        </p:spPr>
      </p:pic>
      <p:sp>
        <p:nvSpPr>
          <p:cNvPr id="10" name="ZoneTexte 9"/>
          <p:cNvSpPr txBox="1"/>
          <p:nvPr/>
        </p:nvSpPr>
        <p:spPr>
          <a:xfrm>
            <a:off x="631065" y="5756856"/>
            <a:ext cx="3760631" cy="923330"/>
          </a:xfrm>
          <a:prstGeom prst="rect">
            <a:avLst/>
          </a:prstGeom>
          <a:noFill/>
        </p:spPr>
        <p:txBody>
          <a:bodyPr wrap="square" rtlCol="0">
            <a:spAutoFit/>
          </a:bodyPr>
          <a:lstStyle/>
          <a:p>
            <a:r>
              <a:rPr lang="fr-FR" dirty="0" smtClean="0">
                <a:solidFill>
                  <a:schemeClr val="bg1"/>
                </a:solidFill>
                <a:latin typeface="Corbel" panose="020B0503020204020204" pitchFamily="34" charset="0"/>
              </a:rPr>
              <a:t>« Virgule » haut. 25 cm. </a:t>
            </a:r>
          </a:p>
          <a:p>
            <a:r>
              <a:rPr lang="fr-FR" dirty="0" smtClean="0">
                <a:solidFill>
                  <a:schemeClr val="bg1"/>
                </a:solidFill>
                <a:latin typeface="Corbel" panose="020B0503020204020204" pitchFamily="34" charset="0"/>
              </a:rPr>
              <a:t>« 1567 Point d’ironie » haut. 30 cm. </a:t>
            </a:r>
          </a:p>
          <a:p>
            <a:r>
              <a:rPr lang="fr-FR" dirty="0" smtClean="0">
                <a:solidFill>
                  <a:schemeClr val="bg1"/>
                </a:solidFill>
                <a:latin typeface="Corbel" panose="020B0503020204020204" pitchFamily="34" charset="0"/>
              </a:rPr>
              <a:t>Fonte d’aluminium.</a:t>
            </a:r>
            <a:endParaRPr lang="fr-FR" dirty="0">
              <a:solidFill>
                <a:schemeClr val="bg1"/>
              </a:solidFill>
              <a:latin typeface="Corbel" panose="020B0503020204020204" pitchFamily="34" charset="0"/>
            </a:endParaRPr>
          </a:p>
        </p:txBody>
      </p:sp>
      <p:sp>
        <p:nvSpPr>
          <p:cNvPr id="11" name="Ellipse 10"/>
          <p:cNvSpPr/>
          <p:nvPr/>
        </p:nvSpPr>
        <p:spPr>
          <a:xfrm>
            <a:off x="3763325" y="5375524"/>
            <a:ext cx="250727" cy="25072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p:cNvSpPr/>
          <p:nvPr/>
        </p:nvSpPr>
        <p:spPr>
          <a:xfrm>
            <a:off x="7703880" y="6417359"/>
            <a:ext cx="250727" cy="25072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408880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70B34"/>
        </a:solidFill>
        <a:effectLst/>
      </p:bgPr>
    </p:bg>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6402" y="4255656"/>
            <a:ext cx="1559761" cy="2412430"/>
          </a:xfrm>
          <a:prstGeom prst="rect">
            <a:avLst/>
          </a:prstGeom>
          <a:solidFill>
            <a:srgbClr val="270B34"/>
          </a:solidFill>
        </p:spPr>
      </p:pic>
      <p:sp>
        <p:nvSpPr>
          <p:cNvPr id="7" name="ZoneTexte 6"/>
          <p:cNvSpPr txBox="1"/>
          <p:nvPr/>
        </p:nvSpPr>
        <p:spPr>
          <a:xfrm rot="16200000">
            <a:off x="-4417200" y="2696800"/>
            <a:ext cx="9220014" cy="523220"/>
          </a:xfrm>
          <a:prstGeom prst="rect">
            <a:avLst/>
          </a:prstGeom>
          <a:noFill/>
        </p:spPr>
        <p:txBody>
          <a:bodyPr wrap="square" rtlCol="0">
            <a:spAutoFit/>
          </a:bodyPr>
          <a:lstStyle/>
          <a:p>
            <a:pPr algn="ctr"/>
            <a:r>
              <a:rPr lang="fr-FR" sz="2800" dirty="0" smtClean="0">
                <a:solidFill>
                  <a:schemeClr val="bg1">
                    <a:lumMod val="85000"/>
                  </a:schemeClr>
                </a:solidFill>
              </a:rPr>
              <a:t>www.abel-sculpture.com</a:t>
            </a:r>
            <a:endParaRPr lang="fr-FR" sz="2800" dirty="0">
              <a:solidFill>
                <a:schemeClr val="bg1">
                  <a:lumMod val="85000"/>
                </a:schemeClr>
              </a:solidFill>
            </a:endParaRPr>
          </a:p>
        </p:txBody>
      </p:sp>
      <p:sp>
        <p:nvSpPr>
          <p:cNvPr id="10" name="ZoneTexte 9"/>
          <p:cNvSpPr txBox="1"/>
          <p:nvPr/>
        </p:nvSpPr>
        <p:spPr>
          <a:xfrm>
            <a:off x="631065" y="5756856"/>
            <a:ext cx="3760631" cy="646331"/>
          </a:xfrm>
          <a:prstGeom prst="rect">
            <a:avLst/>
          </a:prstGeom>
          <a:noFill/>
        </p:spPr>
        <p:txBody>
          <a:bodyPr wrap="square" rtlCol="0">
            <a:spAutoFit/>
          </a:bodyPr>
          <a:lstStyle/>
          <a:p>
            <a:r>
              <a:rPr lang="fr-FR" dirty="0" smtClean="0">
                <a:solidFill>
                  <a:schemeClr val="bg1"/>
                </a:solidFill>
                <a:latin typeface="Corbel" panose="020B0503020204020204" pitchFamily="34" charset="0"/>
              </a:rPr>
              <a:t>« Virgule Or » haut. 25 cm. </a:t>
            </a:r>
          </a:p>
          <a:p>
            <a:r>
              <a:rPr lang="fr-FR" dirty="0" smtClean="0">
                <a:solidFill>
                  <a:schemeClr val="bg1"/>
                </a:solidFill>
                <a:latin typeface="Corbel" panose="020B0503020204020204" pitchFamily="34" charset="0"/>
              </a:rPr>
              <a:t>Fonte d’aluminium, traitement or.</a:t>
            </a:r>
            <a:endParaRPr lang="fr-FR" dirty="0">
              <a:solidFill>
                <a:schemeClr val="bg1"/>
              </a:solidFill>
              <a:latin typeface="Corbel" panose="020B0503020204020204" pitchFamily="34" charset="0"/>
            </a:endParaRPr>
          </a:p>
        </p:txBody>
      </p:sp>
      <p:pic>
        <p:nvPicPr>
          <p:cNvPr id="2" name="Image 1"/>
          <p:cNvPicPr>
            <a:picLocks noChangeAspect="1"/>
          </p:cNvPicPr>
          <p:nvPr/>
        </p:nvPicPr>
        <p:blipFill rotWithShape="1">
          <a:blip r:embed="rId3" cstate="print">
            <a:extLst>
              <a:ext uri="{28A0092B-C50C-407E-A947-70E740481C1C}">
                <a14:useLocalDpi xmlns:a14="http://schemas.microsoft.com/office/drawing/2010/main" val="0"/>
              </a:ext>
            </a:extLst>
          </a:blip>
          <a:srcRect l="33675" t="11907" r="35595"/>
          <a:stretch/>
        </p:blipFill>
        <p:spPr>
          <a:xfrm>
            <a:off x="4391696" y="450760"/>
            <a:ext cx="3090931" cy="5907823"/>
          </a:xfrm>
          <a:prstGeom prst="rect">
            <a:avLst/>
          </a:prstGeom>
        </p:spPr>
      </p:pic>
      <p:sp>
        <p:nvSpPr>
          <p:cNvPr id="13" name="Ellipse 12"/>
          <p:cNvSpPr/>
          <p:nvPr/>
        </p:nvSpPr>
        <p:spPr>
          <a:xfrm>
            <a:off x="7357263" y="5631492"/>
            <a:ext cx="250727" cy="25072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p:cNvSpPr/>
          <p:nvPr/>
        </p:nvSpPr>
        <p:spPr>
          <a:xfrm>
            <a:off x="7357262" y="5294098"/>
            <a:ext cx="250727" cy="250727"/>
          </a:xfrm>
          <a:prstGeom prst="ellips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4189089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70B34"/>
        </a:solidFill>
        <a:effectLst/>
      </p:bgPr>
    </p:bg>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6402" y="4255656"/>
            <a:ext cx="1559761" cy="2412430"/>
          </a:xfrm>
          <a:prstGeom prst="rect">
            <a:avLst/>
          </a:prstGeom>
          <a:solidFill>
            <a:srgbClr val="270B34"/>
          </a:solidFill>
        </p:spPr>
      </p:pic>
      <p:sp>
        <p:nvSpPr>
          <p:cNvPr id="7" name="ZoneTexte 6"/>
          <p:cNvSpPr txBox="1"/>
          <p:nvPr/>
        </p:nvSpPr>
        <p:spPr>
          <a:xfrm rot="16200000">
            <a:off x="-4417200" y="2696800"/>
            <a:ext cx="9220014" cy="523220"/>
          </a:xfrm>
          <a:prstGeom prst="rect">
            <a:avLst/>
          </a:prstGeom>
          <a:noFill/>
        </p:spPr>
        <p:txBody>
          <a:bodyPr wrap="square" rtlCol="0">
            <a:spAutoFit/>
          </a:bodyPr>
          <a:lstStyle/>
          <a:p>
            <a:pPr algn="ctr"/>
            <a:r>
              <a:rPr lang="fr-FR" sz="2800" dirty="0" smtClean="0">
                <a:solidFill>
                  <a:schemeClr val="bg1">
                    <a:lumMod val="85000"/>
                  </a:schemeClr>
                </a:solidFill>
              </a:rPr>
              <a:t>www.abel-sculpture.com</a:t>
            </a:r>
            <a:endParaRPr lang="fr-FR" sz="2800" dirty="0">
              <a:solidFill>
                <a:schemeClr val="bg1">
                  <a:lumMod val="85000"/>
                </a:schemeClr>
              </a:solidFill>
            </a:endParaRPr>
          </a:p>
        </p:txBody>
      </p:sp>
      <p:pic>
        <p:nvPicPr>
          <p:cNvPr id="2" name="Image 1"/>
          <p:cNvPicPr>
            <a:picLocks noChangeAspect="1"/>
          </p:cNvPicPr>
          <p:nvPr/>
        </p:nvPicPr>
        <p:blipFill rotWithShape="1">
          <a:blip r:embed="rId3" cstate="print">
            <a:extLst>
              <a:ext uri="{28A0092B-C50C-407E-A947-70E740481C1C}">
                <a14:useLocalDpi xmlns:a14="http://schemas.microsoft.com/office/drawing/2010/main" val="0"/>
              </a:ext>
            </a:extLst>
          </a:blip>
          <a:srcRect l="7837" t="9427" b="5149"/>
          <a:stretch/>
        </p:blipFill>
        <p:spPr>
          <a:xfrm>
            <a:off x="869247" y="346874"/>
            <a:ext cx="4174392" cy="5718220"/>
          </a:xfrm>
          <a:prstGeom prst="rect">
            <a:avLst/>
          </a:prstGeom>
        </p:spPr>
      </p:pic>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6620" y="346874"/>
            <a:ext cx="5729667" cy="3821240"/>
          </a:xfrm>
          <a:prstGeom prst="rect">
            <a:avLst/>
          </a:prstGeom>
        </p:spPr>
      </p:pic>
      <p:sp>
        <p:nvSpPr>
          <p:cNvPr id="10" name="ZoneTexte 9"/>
          <p:cNvSpPr txBox="1"/>
          <p:nvPr/>
        </p:nvSpPr>
        <p:spPr>
          <a:xfrm>
            <a:off x="588229" y="6413679"/>
            <a:ext cx="9083805" cy="369332"/>
          </a:xfrm>
          <a:prstGeom prst="rect">
            <a:avLst/>
          </a:prstGeom>
          <a:noFill/>
        </p:spPr>
        <p:txBody>
          <a:bodyPr wrap="square" rtlCol="0">
            <a:spAutoFit/>
          </a:bodyPr>
          <a:lstStyle/>
          <a:p>
            <a:r>
              <a:rPr lang="fr-FR" dirty="0" smtClean="0">
                <a:solidFill>
                  <a:schemeClr val="bg1"/>
                </a:solidFill>
                <a:latin typeface="Corbel" panose="020B0503020204020204" pitchFamily="34" charset="0"/>
              </a:rPr>
              <a:t>« Possible » haut. 40 </a:t>
            </a:r>
            <a:r>
              <a:rPr lang="fr-FR" dirty="0" smtClean="0">
                <a:solidFill>
                  <a:schemeClr val="bg1"/>
                </a:solidFill>
                <a:latin typeface="Corbel" panose="020B0503020204020204" pitchFamily="34" charset="0"/>
              </a:rPr>
              <a:t>cm (projet de monument). </a:t>
            </a:r>
            <a:r>
              <a:rPr lang="fr-FR" dirty="0" smtClean="0">
                <a:solidFill>
                  <a:schemeClr val="bg1"/>
                </a:solidFill>
                <a:latin typeface="Corbel" panose="020B0503020204020204" pitchFamily="34" charset="0"/>
              </a:rPr>
              <a:t>« Onk » long. 20 cm. Fonte d’aluminium.</a:t>
            </a:r>
            <a:endParaRPr lang="fr-FR" dirty="0">
              <a:solidFill>
                <a:schemeClr val="bg1"/>
              </a:solidFill>
              <a:latin typeface="Corbel" panose="020B0503020204020204" pitchFamily="34" charset="0"/>
            </a:endParaRPr>
          </a:p>
        </p:txBody>
      </p:sp>
      <p:sp>
        <p:nvSpPr>
          <p:cNvPr id="11" name="Ellipse 10"/>
          <p:cNvSpPr/>
          <p:nvPr/>
        </p:nvSpPr>
        <p:spPr>
          <a:xfrm>
            <a:off x="4918275" y="5863296"/>
            <a:ext cx="250727" cy="25072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p:cNvSpPr/>
          <p:nvPr/>
        </p:nvSpPr>
        <p:spPr>
          <a:xfrm>
            <a:off x="11220923" y="3980400"/>
            <a:ext cx="250727" cy="25072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8019602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70B34"/>
        </a:solidFill>
        <a:effectLst/>
      </p:bgPr>
    </p:bg>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cstate="print">
            <a:extLst>
              <a:ext uri="{28A0092B-C50C-407E-A947-70E740481C1C}">
                <a14:useLocalDpi xmlns:a14="http://schemas.microsoft.com/office/drawing/2010/main" val="0"/>
              </a:ext>
            </a:extLst>
          </a:blip>
          <a:srcRect l="11487" t="5333" r="18667" b="17333"/>
          <a:stretch/>
        </p:blipFill>
        <p:spPr>
          <a:xfrm>
            <a:off x="8608069" y="351693"/>
            <a:ext cx="2350662" cy="3903963"/>
          </a:xfrm>
          <a:prstGeom prst="rect">
            <a:avLst/>
          </a:prstGeom>
          <a:ln>
            <a:noFill/>
          </a:ln>
          <a:effectLst>
            <a:softEdge rad="112500"/>
          </a:effectLst>
        </p:spPr>
      </p:pic>
      <p:sp>
        <p:nvSpPr>
          <p:cNvPr id="7" name="ZoneTexte 6"/>
          <p:cNvSpPr txBox="1"/>
          <p:nvPr/>
        </p:nvSpPr>
        <p:spPr>
          <a:xfrm rot="16200000">
            <a:off x="-4417200" y="2696800"/>
            <a:ext cx="9220014" cy="523220"/>
          </a:xfrm>
          <a:prstGeom prst="rect">
            <a:avLst/>
          </a:prstGeom>
          <a:noFill/>
        </p:spPr>
        <p:txBody>
          <a:bodyPr wrap="square" rtlCol="0">
            <a:spAutoFit/>
          </a:bodyPr>
          <a:lstStyle/>
          <a:p>
            <a:pPr algn="ctr"/>
            <a:r>
              <a:rPr lang="fr-FR" sz="2800" dirty="0" smtClean="0">
                <a:solidFill>
                  <a:schemeClr val="bg1">
                    <a:lumMod val="85000"/>
                  </a:schemeClr>
                </a:solidFill>
              </a:rPr>
              <a:t>www.abel-sculpture.com</a:t>
            </a:r>
            <a:endParaRPr lang="fr-FR" sz="2800" dirty="0">
              <a:solidFill>
                <a:schemeClr val="bg1">
                  <a:lumMod val="85000"/>
                </a:schemeClr>
              </a:solidFill>
            </a:endParaRPr>
          </a:p>
        </p:txBody>
      </p:sp>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6402" y="4269724"/>
            <a:ext cx="1559761" cy="2412430"/>
          </a:xfrm>
          <a:prstGeom prst="rect">
            <a:avLst/>
          </a:prstGeom>
          <a:solidFill>
            <a:srgbClr val="270B34"/>
          </a:solidFill>
        </p:spPr>
      </p:pic>
      <p:pic>
        <p:nvPicPr>
          <p:cNvPr id="2" name="Imag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5707" y="351693"/>
            <a:ext cx="3328416" cy="5571744"/>
          </a:xfrm>
          <a:prstGeom prst="rect">
            <a:avLst/>
          </a:prstGeom>
        </p:spPr>
      </p:pic>
      <p:pic>
        <p:nvPicPr>
          <p:cNvPr id="3" name="Imag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32057" y="351693"/>
            <a:ext cx="3659746" cy="5489619"/>
          </a:xfrm>
          <a:prstGeom prst="rect">
            <a:avLst/>
          </a:prstGeom>
        </p:spPr>
      </p:pic>
      <p:sp>
        <p:nvSpPr>
          <p:cNvPr id="9" name="ZoneTexte 8"/>
          <p:cNvSpPr txBox="1"/>
          <p:nvPr/>
        </p:nvSpPr>
        <p:spPr>
          <a:xfrm>
            <a:off x="588229" y="6091707"/>
            <a:ext cx="8285315" cy="646331"/>
          </a:xfrm>
          <a:prstGeom prst="rect">
            <a:avLst/>
          </a:prstGeom>
          <a:noFill/>
        </p:spPr>
        <p:txBody>
          <a:bodyPr wrap="square" rtlCol="0">
            <a:spAutoFit/>
          </a:bodyPr>
          <a:lstStyle/>
          <a:p>
            <a:r>
              <a:rPr lang="fr-FR" dirty="0" smtClean="0">
                <a:solidFill>
                  <a:schemeClr val="bg1"/>
                </a:solidFill>
                <a:latin typeface="Corbel" panose="020B0503020204020204" pitchFamily="34" charset="0"/>
              </a:rPr>
              <a:t>« Black Back » N°1. Haut. 50 cm. « Empreinte alu » N° 4. Haut 54 cm. </a:t>
            </a:r>
          </a:p>
          <a:p>
            <a:r>
              <a:rPr lang="fr-FR" dirty="0" smtClean="0">
                <a:solidFill>
                  <a:schemeClr val="bg1"/>
                </a:solidFill>
                <a:latin typeface="Corbel" panose="020B0503020204020204" pitchFamily="34" charset="0"/>
              </a:rPr>
              <a:t>Fonte d’aluminium.</a:t>
            </a:r>
            <a:endParaRPr lang="fr-FR" dirty="0">
              <a:solidFill>
                <a:schemeClr val="bg1"/>
              </a:solidFill>
              <a:latin typeface="Corbel" panose="020B0503020204020204" pitchFamily="34" charset="0"/>
            </a:endParaRPr>
          </a:p>
        </p:txBody>
      </p:sp>
      <p:sp>
        <p:nvSpPr>
          <p:cNvPr id="10" name="Ellipse 9"/>
          <p:cNvSpPr/>
          <p:nvPr/>
        </p:nvSpPr>
        <p:spPr>
          <a:xfrm>
            <a:off x="3903396" y="5715782"/>
            <a:ext cx="250727" cy="25072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p:cNvSpPr/>
          <p:nvPr/>
        </p:nvSpPr>
        <p:spPr>
          <a:xfrm>
            <a:off x="7767931" y="5741540"/>
            <a:ext cx="250727" cy="25072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p:cNvSpPr/>
          <p:nvPr/>
        </p:nvSpPr>
        <p:spPr>
          <a:xfrm>
            <a:off x="8121144" y="5739091"/>
            <a:ext cx="250727" cy="250727"/>
          </a:xfrm>
          <a:prstGeom prst="ellips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p:cNvSpPr/>
          <p:nvPr/>
        </p:nvSpPr>
        <p:spPr>
          <a:xfrm>
            <a:off x="4086165" y="5706951"/>
            <a:ext cx="250727" cy="250727"/>
          </a:xfrm>
          <a:prstGeom prst="ellips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658821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70B34"/>
        </a:solidFill>
        <a:effectLst/>
      </p:bgPr>
    </p:bg>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6402" y="4255656"/>
            <a:ext cx="1559761" cy="2412430"/>
          </a:xfrm>
          <a:prstGeom prst="rect">
            <a:avLst/>
          </a:prstGeom>
          <a:solidFill>
            <a:srgbClr val="270B34"/>
          </a:solidFill>
        </p:spPr>
      </p:pic>
      <p:sp>
        <p:nvSpPr>
          <p:cNvPr id="7" name="ZoneTexte 6"/>
          <p:cNvSpPr txBox="1"/>
          <p:nvPr/>
        </p:nvSpPr>
        <p:spPr>
          <a:xfrm rot="16200000">
            <a:off x="-4417200" y="2696800"/>
            <a:ext cx="9220014" cy="523220"/>
          </a:xfrm>
          <a:prstGeom prst="rect">
            <a:avLst/>
          </a:prstGeom>
          <a:noFill/>
        </p:spPr>
        <p:txBody>
          <a:bodyPr wrap="square" rtlCol="0">
            <a:spAutoFit/>
          </a:bodyPr>
          <a:lstStyle/>
          <a:p>
            <a:pPr algn="ctr"/>
            <a:r>
              <a:rPr lang="fr-FR" sz="2800" dirty="0" smtClean="0">
                <a:solidFill>
                  <a:schemeClr val="bg1">
                    <a:lumMod val="85000"/>
                  </a:schemeClr>
                </a:solidFill>
              </a:rPr>
              <a:t>www.abel-sculpture.com</a:t>
            </a:r>
            <a:endParaRPr lang="fr-FR" sz="2800" dirty="0">
              <a:solidFill>
                <a:schemeClr val="bg1">
                  <a:lumMod val="85000"/>
                </a:schemeClr>
              </a:solidFill>
            </a:endParaRPr>
          </a:p>
        </p:txBody>
      </p:sp>
      <p:sp>
        <p:nvSpPr>
          <p:cNvPr id="9" name="ZoneTexte 8"/>
          <p:cNvSpPr txBox="1"/>
          <p:nvPr/>
        </p:nvSpPr>
        <p:spPr>
          <a:xfrm>
            <a:off x="588229" y="6408224"/>
            <a:ext cx="8308639" cy="369332"/>
          </a:xfrm>
          <a:prstGeom prst="rect">
            <a:avLst/>
          </a:prstGeom>
          <a:noFill/>
        </p:spPr>
        <p:txBody>
          <a:bodyPr wrap="square" rtlCol="0">
            <a:spAutoFit/>
          </a:bodyPr>
          <a:lstStyle/>
          <a:p>
            <a:r>
              <a:rPr lang="fr-FR" dirty="0" smtClean="0">
                <a:solidFill>
                  <a:schemeClr val="bg1"/>
                </a:solidFill>
                <a:latin typeface="Corbel" panose="020B0503020204020204" pitchFamily="34" charset="0"/>
              </a:rPr>
              <a:t>Corset Cocotte. Résine modelée, nacre, plumes. </a:t>
            </a:r>
            <a:endParaRPr lang="fr-FR" dirty="0">
              <a:solidFill>
                <a:schemeClr val="bg1"/>
              </a:solidFill>
              <a:latin typeface="Corbel" panose="020B0503020204020204" pitchFamily="34" charset="0"/>
            </a:endParaRP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6868" y="771660"/>
            <a:ext cx="2286000" cy="3048000"/>
          </a:xfrm>
          <a:prstGeom prst="rect">
            <a:avLst/>
          </a:prstGeom>
          <a:ln>
            <a:noFill/>
          </a:ln>
          <a:effectLst>
            <a:softEdge rad="112500"/>
          </a:effectLst>
        </p:spPr>
      </p:pic>
      <p:pic>
        <p:nvPicPr>
          <p:cNvPr id="3" name="Image 2"/>
          <p:cNvPicPr>
            <a:picLocks noChangeAspect="1"/>
          </p:cNvPicPr>
          <p:nvPr/>
        </p:nvPicPr>
        <p:blipFill rotWithShape="1">
          <a:blip r:embed="rId4" cstate="print">
            <a:extLst>
              <a:ext uri="{28A0092B-C50C-407E-A947-70E740481C1C}">
                <a14:useLocalDpi xmlns:a14="http://schemas.microsoft.com/office/drawing/2010/main" val="0"/>
              </a:ext>
            </a:extLst>
          </a:blip>
          <a:srcRect l="11756"/>
          <a:stretch/>
        </p:blipFill>
        <p:spPr>
          <a:xfrm>
            <a:off x="834598" y="548450"/>
            <a:ext cx="7532556" cy="5335073"/>
          </a:xfrm>
          <a:prstGeom prst="rect">
            <a:avLst/>
          </a:prstGeom>
        </p:spPr>
      </p:pic>
      <p:sp>
        <p:nvSpPr>
          <p:cNvPr id="10" name="Ellipse 9"/>
          <p:cNvSpPr/>
          <p:nvPr/>
        </p:nvSpPr>
        <p:spPr>
          <a:xfrm>
            <a:off x="8116427" y="5758159"/>
            <a:ext cx="250727" cy="25072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40581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70B34"/>
        </a:solidFill>
        <a:effectLst/>
      </p:bgPr>
    </p:bg>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6402" y="4255656"/>
            <a:ext cx="1559761" cy="2412430"/>
          </a:xfrm>
          <a:prstGeom prst="rect">
            <a:avLst/>
          </a:prstGeom>
          <a:solidFill>
            <a:srgbClr val="270B34"/>
          </a:solidFill>
        </p:spPr>
      </p:pic>
      <p:sp>
        <p:nvSpPr>
          <p:cNvPr id="7" name="ZoneTexte 6"/>
          <p:cNvSpPr txBox="1"/>
          <p:nvPr/>
        </p:nvSpPr>
        <p:spPr>
          <a:xfrm rot="16200000">
            <a:off x="-4417200" y="2696800"/>
            <a:ext cx="9220014" cy="523220"/>
          </a:xfrm>
          <a:prstGeom prst="rect">
            <a:avLst/>
          </a:prstGeom>
          <a:noFill/>
        </p:spPr>
        <p:txBody>
          <a:bodyPr wrap="square" rtlCol="0">
            <a:spAutoFit/>
          </a:bodyPr>
          <a:lstStyle/>
          <a:p>
            <a:pPr algn="ctr"/>
            <a:r>
              <a:rPr lang="fr-FR" sz="2800" dirty="0" smtClean="0">
                <a:solidFill>
                  <a:schemeClr val="bg1">
                    <a:lumMod val="85000"/>
                  </a:schemeClr>
                </a:solidFill>
              </a:rPr>
              <a:t>www.abel-sculpture.com</a:t>
            </a:r>
            <a:endParaRPr lang="fr-FR" sz="2800" dirty="0">
              <a:solidFill>
                <a:schemeClr val="bg1">
                  <a:lumMod val="85000"/>
                </a:schemeClr>
              </a:solidFill>
            </a:endParaRPr>
          </a:p>
        </p:txBody>
      </p:sp>
      <p:sp>
        <p:nvSpPr>
          <p:cNvPr id="9" name="ZoneTexte 8"/>
          <p:cNvSpPr txBox="1"/>
          <p:nvPr/>
        </p:nvSpPr>
        <p:spPr>
          <a:xfrm>
            <a:off x="588229" y="6408224"/>
            <a:ext cx="8308639" cy="369332"/>
          </a:xfrm>
          <a:prstGeom prst="rect">
            <a:avLst/>
          </a:prstGeom>
          <a:noFill/>
        </p:spPr>
        <p:txBody>
          <a:bodyPr wrap="square" rtlCol="0">
            <a:spAutoFit/>
          </a:bodyPr>
          <a:lstStyle/>
          <a:p>
            <a:r>
              <a:rPr lang="fr-FR" dirty="0" err="1" smtClean="0">
                <a:solidFill>
                  <a:schemeClr val="bg1"/>
                </a:solidFill>
                <a:latin typeface="Corbel" panose="020B0503020204020204" pitchFamily="34" charset="0"/>
              </a:rPr>
              <a:t>Falls</a:t>
            </a:r>
            <a:r>
              <a:rPr lang="fr-FR" dirty="0" smtClean="0">
                <a:solidFill>
                  <a:schemeClr val="bg1"/>
                </a:solidFill>
                <a:latin typeface="Corbel" panose="020B0503020204020204" pitchFamily="34" charset="0"/>
              </a:rPr>
              <a:t>. Suspension résine modelée, laque blanche. Hauteur </a:t>
            </a:r>
            <a:r>
              <a:rPr lang="fr-FR" dirty="0" smtClean="0">
                <a:solidFill>
                  <a:schemeClr val="bg1"/>
                </a:solidFill>
                <a:latin typeface="Corbel" panose="020B0503020204020204" pitchFamily="34" charset="0"/>
              </a:rPr>
              <a:t>2m20</a:t>
            </a:r>
            <a:r>
              <a:rPr lang="fr-FR" dirty="0" smtClean="0">
                <a:solidFill>
                  <a:schemeClr val="bg1"/>
                </a:solidFill>
                <a:latin typeface="Corbel" panose="020B0503020204020204" pitchFamily="34" charset="0"/>
              </a:rPr>
              <a:t>. </a:t>
            </a:r>
            <a:endParaRPr lang="fr-FR" dirty="0">
              <a:solidFill>
                <a:schemeClr val="bg1"/>
              </a:solidFill>
              <a:latin typeface="Corbel" panose="020B0503020204020204" pitchFamily="34" charset="0"/>
            </a:endParaRPr>
          </a:p>
        </p:txBody>
      </p:sp>
      <p:pic>
        <p:nvPicPr>
          <p:cNvPr id="4" name="Image 3"/>
          <p:cNvPicPr>
            <a:picLocks noChangeAspect="1"/>
          </p:cNvPicPr>
          <p:nvPr/>
        </p:nvPicPr>
        <p:blipFill rotWithShape="1">
          <a:blip r:embed="rId3">
            <a:extLst>
              <a:ext uri="{28A0092B-C50C-407E-A947-70E740481C1C}">
                <a14:useLocalDpi xmlns:a14="http://schemas.microsoft.com/office/drawing/2010/main" val="0"/>
              </a:ext>
            </a:extLst>
          </a:blip>
          <a:srcRect b="3497"/>
          <a:stretch/>
        </p:blipFill>
        <p:spPr>
          <a:xfrm>
            <a:off x="4438650" y="771660"/>
            <a:ext cx="3844344" cy="4946560"/>
          </a:xfrm>
          <a:prstGeom prst="rect">
            <a:avLst/>
          </a:prstGeom>
        </p:spPr>
      </p:pic>
      <p:pic>
        <p:nvPicPr>
          <p:cNvPr id="6" name="Image 5"/>
          <p:cNvPicPr>
            <a:picLocks noChangeAspect="1"/>
          </p:cNvPicPr>
          <p:nvPr/>
        </p:nvPicPr>
        <p:blipFill rotWithShape="1">
          <a:blip r:embed="rId4" cstate="print">
            <a:extLst>
              <a:ext uri="{28A0092B-C50C-407E-A947-70E740481C1C}">
                <a14:useLocalDpi xmlns:a14="http://schemas.microsoft.com/office/drawing/2010/main" val="0"/>
              </a:ext>
            </a:extLst>
          </a:blip>
          <a:srcRect r="5594"/>
          <a:stretch/>
        </p:blipFill>
        <p:spPr>
          <a:xfrm rot="5400000">
            <a:off x="-694861" y="1262278"/>
            <a:ext cx="6246254" cy="3721698"/>
          </a:xfrm>
          <a:prstGeom prst="rect">
            <a:avLst/>
          </a:prstGeom>
        </p:spPr>
      </p:pic>
      <p:pic>
        <p:nvPicPr>
          <p:cNvPr id="8" name="Imag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8046057" y="1217047"/>
            <a:ext cx="3889420" cy="2187799"/>
          </a:xfrm>
          <a:prstGeom prst="rect">
            <a:avLst/>
          </a:prstGeom>
          <a:ln>
            <a:noFill/>
          </a:ln>
          <a:effectLst>
            <a:softEdge rad="112500"/>
          </a:effectLst>
        </p:spPr>
      </p:pic>
      <p:sp>
        <p:nvSpPr>
          <p:cNvPr id="10" name="Ellipse 9"/>
          <p:cNvSpPr/>
          <p:nvPr/>
        </p:nvSpPr>
        <p:spPr>
          <a:xfrm>
            <a:off x="8146155" y="5592856"/>
            <a:ext cx="250727" cy="25072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117565219"/>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222</TotalTime>
  <Words>111</Words>
  <Application>Microsoft Office PowerPoint</Application>
  <PresentationFormat>Grand écran</PresentationFormat>
  <Paragraphs>55</Paragraphs>
  <Slides>20</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20</vt:i4>
      </vt:variant>
    </vt:vector>
  </HeadingPairs>
  <TitlesOfParts>
    <vt:vector size="26" baseType="lpstr">
      <vt:lpstr>Arial</vt:lpstr>
      <vt:lpstr>Calibri</vt:lpstr>
      <vt:lpstr>Calibri Light</vt:lpstr>
      <vt:lpstr>Corbel</vt:lpstr>
      <vt:lpstr>Kalinga</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user</dc:creator>
  <cp:keywords>presentation; abel</cp:keywords>
  <cp:lastModifiedBy>user</cp:lastModifiedBy>
  <cp:revision>37</cp:revision>
  <dcterms:created xsi:type="dcterms:W3CDTF">2016-02-02T15:57:04Z</dcterms:created>
  <dcterms:modified xsi:type="dcterms:W3CDTF">2016-09-16T16:37:27Z</dcterms:modified>
  <cp:contentStatus/>
</cp:coreProperties>
</file>